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44"/>
  </p:notesMasterIdLst>
  <p:sldIdLst>
    <p:sldId id="256" r:id="rId2"/>
    <p:sldId id="257" r:id="rId3"/>
    <p:sldId id="294" r:id="rId4"/>
    <p:sldId id="286" r:id="rId5"/>
    <p:sldId id="305" r:id="rId6"/>
    <p:sldId id="307" r:id="rId7"/>
    <p:sldId id="308" r:id="rId8"/>
    <p:sldId id="309" r:id="rId9"/>
    <p:sldId id="306" r:id="rId10"/>
    <p:sldId id="311" r:id="rId11"/>
    <p:sldId id="289" r:id="rId12"/>
    <p:sldId id="290" r:id="rId13"/>
    <p:sldId id="295" r:id="rId14"/>
    <p:sldId id="291" r:id="rId15"/>
    <p:sldId id="296" r:id="rId16"/>
    <p:sldId id="310" r:id="rId17"/>
    <p:sldId id="312" r:id="rId18"/>
    <p:sldId id="313" r:id="rId19"/>
    <p:sldId id="314" r:id="rId20"/>
    <p:sldId id="328" r:id="rId21"/>
    <p:sldId id="315" r:id="rId22"/>
    <p:sldId id="316" r:id="rId23"/>
    <p:sldId id="297" r:id="rId24"/>
    <p:sldId id="317" r:id="rId25"/>
    <p:sldId id="318" r:id="rId26"/>
    <p:sldId id="329" r:id="rId27"/>
    <p:sldId id="330" r:id="rId28"/>
    <p:sldId id="331" r:id="rId29"/>
    <p:sldId id="332" r:id="rId30"/>
    <p:sldId id="319" r:id="rId31"/>
    <p:sldId id="299" r:id="rId32"/>
    <p:sldId id="323" r:id="rId33"/>
    <p:sldId id="324" r:id="rId34"/>
    <p:sldId id="301" r:id="rId35"/>
    <p:sldId id="322" r:id="rId36"/>
    <p:sldId id="325" r:id="rId37"/>
    <p:sldId id="326" r:id="rId38"/>
    <p:sldId id="321" r:id="rId39"/>
    <p:sldId id="303" r:id="rId40"/>
    <p:sldId id="293" r:id="rId41"/>
    <p:sldId id="285" r:id="rId42"/>
    <p:sldId id="320" r:id="rId43"/>
  </p:sldIdLst>
  <p:sldSz cx="9144000" cy="6858000" type="screen4x3"/>
  <p:notesSz cx="6858000" cy="9144000"/>
  <p:custDataLst>
    <p:tags r:id="rId45"/>
  </p:custDataLst>
  <p:defaultTextStyle>
    <a:defPPr>
      <a:defRPr lang="en-GB"/>
    </a:defPPr>
    <a:lvl1pPr algn="ctr" rtl="0" eaLnBrk="0" fontAlgn="base" hangingPunct="0">
      <a:spcBef>
        <a:spcPct val="0"/>
      </a:spcBef>
      <a:spcAft>
        <a:spcPct val="0"/>
      </a:spcAft>
      <a:defRPr sz="2400" kern="1200">
        <a:solidFill>
          <a:srgbClr val="000000"/>
        </a:solidFill>
        <a:latin typeface="Lucida Sans" pitchFamily="34" charset="0"/>
        <a:ea typeface="ＭＳ Ｐゴシック" pitchFamily="16" charset="-128"/>
        <a:cs typeface="+mn-cs"/>
      </a:defRPr>
    </a:lvl1pPr>
    <a:lvl2pPr marL="457200" algn="ctr" rtl="0" eaLnBrk="0" fontAlgn="base" hangingPunct="0">
      <a:spcBef>
        <a:spcPct val="0"/>
      </a:spcBef>
      <a:spcAft>
        <a:spcPct val="0"/>
      </a:spcAft>
      <a:defRPr sz="2400" kern="1200">
        <a:solidFill>
          <a:srgbClr val="000000"/>
        </a:solidFill>
        <a:latin typeface="Lucida Sans" pitchFamily="34" charset="0"/>
        <a:ea typeface="ＭＳ Ｐゴシック" pitchFamily="16" charset="-128"/>
        <a:cs typeface="+mn-cs"/>
      </a:defRPr>
    </a:lvl2pPr>
    <a:lvl3pPr marL="914400" algn="ctr" rtl="0" eaLnBrk="0" fontAlgn="base" hangingPunct="0">
      <a:spcBef>
        <a:spcPct val="0"/>
      </a:spcBef>
      <a:spcAft>
        <a:spcPct val="0"/>
      </a:spcAft>
      <a:defRPr sz="2400" kern="1200">
        <a:solidFill>
          <a:srgbClr val="000000"/>
        </a:solidFill>
        <a:latin typeface="Lucida Sans" pitchFamily="34" charset="0"/>
        <a:ea typeface="ＭＳ Ｐゴシック" pitchFamily="16" charset="-128"/>
        <a:cs typeface="+mn-cs"/>
      </a:defRPr>
    </a:lvl3pPr>
    <a:lvl4pPr marL="1371600" algn="ctr" rtl="0" eaLnBrk="0" fontAlgn="base" hangingPunct="0">
      <a:spcBef>
        <a:spcPct val="0"/>
      </a:spcBef>
      <a:spcAft>
        <a:spcPct val="0"/>
      </a:spcAft>
      <a:defRPr sz="2400" kern="1200">
        <a:solidFill>
          <a:srgbClr val="000000"/>
        </a:solidFill>
        <a:latin typeface="Lucida Sans" pitchFamily="34" charset="0"/>
        <a:ea typeface="ＭＳ Ｐゴシック" pitchFamily="16" charset="-128"/>
        <a:cs typeface="+mn-cs"/>
      </a:defRPr>
    </a:lvl4pPr>
    <a:lvl5pPr marL="1828800" algn="ctr" rtl="0" eaLnBrk="0" fontAlgn="base" hangingPunct="0">
      <a:spcBef>
        <a:spcPct val="0"/>
      </a:spcBef>
      <a:spcAft>
        <a:spcPct val="0"/>
      </a:spcAft>
      <a:defRPr sz="2400" kern="1200">
        <a:solidFill>
          <a:srgbClr val="000000"/>
        </a:solidFill>
        <a:latin typeface="Lucida Sans" pitchFamily="34" charset="0"/>
        <a:ea typeface="ＭＳ Ｐゴシック" pitchFamily="16" charset="-128"/>
        <a:cs typeface="+mn-cs"/>
      </a:defRPr>
    </a:lvl5pPr>
    <a:lvl6pPr marL="2286000" algn="l" defTabSz="914400" rtl="0" eaLnBrk="1" latinLnBrk="0" hangingPunct="1">
      <a:defRPr sz="2400" kern="1200">
        <a:solidFill>
          <a:srgbClr val="000000"/>
        </a:solidFill>
        <a:latin typeface="Lucida Sans" pitchFamily="34" charset="0"/>
        <a:ea typeface="ＭＳ Ｐゴシック" pitchFamily="16" charset="-128"/>
        <a:cs typeface="+mn-cs"/>
      </a:defRPr>
    </a:lvl6pPr>
    <a:lvl7pPr marL="2743200" algn="l" defTabSz="914400" rtl="0" eaLnBrk="1" latinLnBrk="0" hangingPunct="1">
      <a:defRPr sz="2400" kern="1200">
        <a:solidFill>
          <a:srgbClr val="000000"/>
        </a:solidFill>
        <a:latin typeface="Lucida Sans" pitchFamily="34" charset="0"/>
        <a:ea typeface="ＭＳ Ｐゴシック" pitchFamily="16" charset="-128"/>
        <a:cs typeface="+mn-cs"/>
      </a:defRPr>
    </a:lvl7pPr>
    <a:lvl8pPr marL="3200400" algn="l" defTabSz="914400" rtl="0" eaLnBrk="1" latinLnBrk="0" hangingPunct="1">
      <a:defRPr sz="2400" kern="1200">
        <a:solidFill>
          <a:srgbClr val="000000"/>
        </a:solidFill>
        <a:latin typeface="Lucida Sans" pitchFamily="34" charset="0"/>
        <a:ea typeface="ＭＳ Ｐゴシック" pitchFamily="16" charset="-128"/>
        <a:cs typeface="+mn-cs"/>
      </a:defRPr>
    </a:lvl8pPr>
    <a:lvl9pPr marL="3657600" algn="l" defTabSz="914400" rtl="0" eaLnBrk="1" latinLnBrk="0" hangingPunct="1">
      <a:defRPr sz="2400" kern="1200">
        <a:solidFill>
          <a:srgbClr val="000000"/>
        </a:solidFill>
        <a:latin typeface="Lucida Sans" pitchFamily="34" charset="0"/>
        <a:ea typeface="ＭＳ Ｐゴシック" pitchFamily="16" charset="-128"/>
        <a:cs typeface="+mn-cs"/>
      </a:defRPr>
    </a:lvl9pPr>
  </p:defaultTextStyle>
  <p:extLst>
    <p:ext uri="{EFAFB233-063F-42B5-8137-9DF3F51BA10A}">
      <p15:sldGuideLst xmlns:p15="http://schemas.microsoft.com/office/powerpoint/2012/main">
        <p15:guide id="1" orient="horz" pos="799">
          <p15:clr>
            <a:srgbClr val="A4A3A4"/>
          </p15:clr>
        </p15:guide>
        <p15:guide id="2" orient="horz" pos="4088">
          <p15:clr>
            <a:srgbClr val="A4A3A4"/>
          </p15:clr>
        </p15:guide>
        <p15:guide id="3" orient="horz" pos="1071">
          <p15:clr>
            <a:srgbClr val="A4A3A4"/>
          </p15:clr>
        </p15:guide>
        <p15:guide id="4" orient="horz" pos="2840">
          <p15:clr>
            <a:srgbClr val="A4A3A4"/>
          </p15:clr>
        </p15:guide>
        <p15:guide id="5" pos="2880">
          <p15:clr>
            <a:srgbClr val="A4A3A4"/>
          </p15:clr>
        </p15:guide>
        <p15:guide id="6" pos="226">
          <p15:clr>
            <a:srgbClr val="A4A3A4"/>
          </p15:clr>
        </p15:guide>
        <p15:guide id="7" pos="5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5CA"/>
    <a:srgbClr val="FCEECC"/>
    <a:srgbClr val="000000"/>
    <a:srgbClr val="EAEBEC"/>
    <a:srgbClr val="BFC4C5"/>
    <a:srgbClr val="F2F1ED"/>
    <a:srgbClr val="E5E3DB"/>
    <a:srgbClr val="007C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51" autoAdjust="0"/>
    <p:restoredTop sz="75891" autoAdjust="0"/>
  </p:normalViewPr>
  <p:slideViewPr>
    <p:cSldViewPr>
      <p:cViewPr varScale="1">
        <p:scale>
          <a:sx n="60" d="100"/>
          <a:sy n="60" d="100"/>
        </p:scale>
        <p:origin x="1470" y="60"/>
      </p:cViewPr>
      <p:guideLst>
        <p:guide orient="horz" pos="799"/>
        <p:guide orient="horz" pos="4088"/>
        <p:guide orient="horz" pos="1071"/>
        <p:guide orient="horz" pos="2840"/>
        <p:guide pos="2880"/>
        <p:guide pos="226"/>
        <p:guide pos="5534"/>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70" d="100"/>
          <a:sy n="70" d="100"/>
        </p:scale>
        <p:origin x="-2814" y="-90"/>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046CD8-6BB9-4248-8269-1BC521AD05E5}" type="doc">
      <dgm:prSet loTypeId="urn:microsoft.com/office/officeart/2009/3/layout/PlusandMinus" loCatId="relationship" qsTypeId="urn:microsoft.com/office/officeart/2005/8/quickstyle/simple1" qsCatId="simple" csTypeId="urn:microsoft.com/office/officeart/2005/8/colors/colorful2" csCatId="colorful" phldr="1"/>
      <dgm:spPr/>
      <dgm:t>
        <a:bodyPr/>
        <a:lstStyle/>
        <a:p>
          <a:endParaRPr lang="en-GB"/>
        </a:p>
      </dgm:t>
    </dgm:pt>
    <dgm:pt modelId="{C92D0B0E-9729-462C-B46B-F7DB31A4FD1B}">
      <dgm:prSet phldrT="[Text]" custT="1"/>
      <dgm:spPr/>
      <dgm:t>
        <a:bodyPr/>
        <a:lstStyle/>
        <a:p>
          <a:r>
            <a:rPr lang="en-GB" sz="2100" dirty="0" smtClean="0"/>
            <a:t>Mean, variance, </a:t>
          </a:r>
          <a:r>
            <a:rPr lang="en-GB" sz="2100" dirty="0" err="1" smtClean="0"/>
            <a:t>skewness</a:t>
          </a:r>
          <a:r>
            <a:rPr lang="en-GB" sz="2100" dirty="0" smtClean="0"/>
            <a:t>, kurtosis and other statistical tools can be utilised to gain further insight.</a:t>
          </a:r>
          <a:endParaRPr lang="en-GB" sz="2100" dirty="0"/>
        </a:p>
      </dgm:t>
    </dgm:pt>
    <dgm:pt modelId="{B737EFC1-124A-4DFE-A259-7BA868A31EF2}" type="parTrans" cxnId="{7F10D49B-1F80-41EA-BC4C-17B6176E34D6}">
      <dgm:prSet/>
      <dgm:spPr/>
      <dgm:t>
        <a:bodyPr/>
        <a:lstStyle/>
        <a:p>
          <a:endParaRPr lang="en-GB"/>
        </a:p>
      </dgm:t>
    </dgm:pt>
    <dgm:pt modelId="{42C760A6-E04B-4FE1-9525-554A0B154ABE}" type="sibTrans" cxnId="{7F10D49B-1F80-41EA-BC4C-17B6176E34D6}">
      <dgm:prSet/>
      <dgm:spPr/>
      <dgm:t>
        <a:bodyPr/>
        <a:lstStyle/>
        <a:p>
          <a:endParaRPr lang="en-GB"/>
        </a:p>
      </dgm:t>
    </dgm:pt>
    <dgm:pt modelId="{496A2070-B4AF-4C4A-B6AC-86EBA71EE5AD}">
      <dgm:prSet phldrT="[Text]" custT="1"/>
      <dgm:spPr/>
      <dgm:t>
        <a:bodyPr/>
        <a:lstStyle/>
        <a:p>
          <a:r>
            <a:rPr lang="en-GB" sz="2100" dirty="0" smtClean="0"/>
            <a:t>Transform data to a single reference cycle and lose sequence information.</a:t>
          </a:r>
        </a:p>
        <a:p>
          <a:r>
            <a:rPr lang="en-GB" sz="2100" dirty="0" smtClean="0"/>
            <a:t>Implicit assumption of independence.</a:t>
          </a:r>
          <a:endParaRPr lang="en-GB" sz="2100" dirty="0"/>
        </a:p>
      </dgm:t>
    </dgm:pt>
    <dgm:pt modelId="{6C2DF5BD-2F22-41D3-9574-0F345E8918DB}" type="parTrans" cxnId="{B59CD5A5-4EE7-4A61-8031-29948A5C580B}">
      <dgm:prSet/>
      <dgm:spPr/>
      <dgm:t>
        <a:bodyPr/>
        <a:lstStyle/>
        <a:p>
          <a:endParaRPr lang="en-GB"/>
        </a:p>
      </dgm:t>
    </dgm:pt>
    <dgm:pt modelId="{277E34D4-6FB6-42F3-922A-449218BF6B3F}" type="sibTrans" cxnId="{B59CD5A5-4EE7-4A61-8031-29948A5C580B}">
      <dgm:prSet/>
      <dgm:spPr/>
      <dgm:t>
        <a:bodyPr/>
        <a:lstStyle/>
        <a:p>
          <a:endParaRPr lang="en-GB"/>
        </a:p>
      </dgm:t>
    </dgm:pt>
    <dgm:pt modelId="{B92A9394-7167-4622-9152-F4884F5FE8F9}" type="pres">
      <dgm:prSet presAssocID="{46046CD8-6BB9-4248-8269-1BC521AD05E5}" presName="Name0" presStyleCnt="0">
        <dgm:presLayoutVars>
          <dgm:chMax val="2"/>
          <dgm:chPref val="2"/>
          <dgm:dir/>
          <dgm:animOne/>
          <dgm:resizeHandles val="exact"/>
        </dgm:presLayoutVars>
      </dgm:prSet>
      <dgm:spPr/>
      <dgm:t>
        <a:bodyPr/>
        <a:lstStyle/>
        <a:p>
          <a:endParaRPr lang="en-GB"/>
        </a:p>
      </dgm:t>
    </dgm:pt>
    <dgm:pt modelId="{168C3A8A-E49A-4304-8244-61AA31D2CB88}" type="pres">
      <dgm:prSet presAssocID="{46046CD8-6BB9-4248-8269-1BC521AD05E5}" presName="Background" presStyleLbl="bgImgPlace1" presStyleIdx="0" presStyleCnt="1" custScaleX="203304" custLinFactNeighborY="-126"/>
      <dgm:spPr>
        <a:solidFill>
          <a:schemeClr val="bg1"/>
        </a:solidFill>
      </dgm:spPr>
      <dgm:t>
        <a:bodyPr/>
        <a:lstStyle/>
        <a:p>
          <a:endParaRPr lang="en-GB"/>
        </a:p>
      </dgm:t>
    </dgm:pt>
    <dgm:pt modelId="{FE9ABE3E-1143-41CA-A128-1D021433CEEF}" type="pres">
      <dgm:prSet presAssocID="{46046CD8-6BB9-4248-8269-1BC521AD05E5}" presName="ParentText1" presStyleLbl="revTx" presStyleIdx="0" presStyleCnt="2" custScaleX="198330" custLinFactNeighborX="-55676" custLinFactNeighborY="-1610">
        <dgm:presLayoutVars>
          <dgm:chMax val="0"/>
          <dgm:chPref val="0"/>
          <dgm:bulletEnabled val="1"/>
        </dgm:presLayoutVars>
      </dgm:prSet>
      <dgm:spPr/>
      <dgm:t>
        <a:bodyPr/>
        <a:lstStyle/>
        <a:p>
          <a:endParaRPr lang="en-GB"/>
        </a:p>
      </dgm:t>
    </dgm:pt>
    <dgm:pt modelId="{9DD24358-3A75-4E3E-B011-8D3200C64509}" type="pres">
      <dgm:prSet presAssocID="{46046CD8-6BB9-4248-8269-1BC521AD05E5}" presName="ParentText2" presStyleLbl="revTx" presStyleIdx="1" presStyleCnt="2" custScaleX="204105" custLinFactNeighborX="58811">
        <dgm:presLayoutVars>
          <dgm:chMax val="0"/>
          <dgm:chPref val="0"/>
          <dgm:bulletEnabled val="1"/>
        </dgm:presLayoutVars>
      </dgm:prSet>
      <dgm:spPr/>
      <dgm:t>
        <a:bodyPr/>
        <a:lstStyle/>
        <a:p>
          <a:endParaRPr lang="en-GB"/>
        </a:p>
      </dgm:t>
    </dgm:pt>
    <dgm:pt modelId="{CF7AE623-4EAD-45A4-8B81-FBE73B64EB0C}" type="pres">
      <dgm:prSet presAssocID="{46046CD8-6BB9-4248-8269-1BC521AD05E5}" presName="Plus" presStyleLbl="alignNode1" presStyleIdx="0" presStyleCnt="2" custLinFactX="-100000" custLinFactNeighborX="-161970" custLinFactNeighborY="-2564"/>
      <dgm:spPr/>
      <dgm:t>
        <a:bodyPr/>
        <a:lstStyle/>
        <a:p>
          <a:endParaRPr lang="en-GB"/>
        </a:p>
      </dgm:t>
    </dgm:pt>
    <dgm:pt modelId="{F054439C-A133-4004-95CB-4503EFBE3465}" type="pres">
      <dgm:prSet presAssocID="{46046CD8-6BB9-4248-8269-1BC521AD05E5}" presName="Minus" presStyleLbl="alignNode1" presStyleIdx="1" presStyleCnt="2" custLinFactX="102051" custLinFactNeighborX="200000" custLinFactNeighborY="-10030"/>
      <dgm:spPr/>
      <dgm:t>
        <a:bodyPr/>
        <a:lstStyle/>
        <a:p>
          <a:endParaRPr lang="en-GB"/>
        </a:p>
      </dgm:t>
    </dgm:pt>
    <dgm:pt modelId="{88DB4E43-72D0-4891-B3FA-26F6545E077D}" type="pres">
      <dgm:prSet presAssocID="{46046CD8-6BB9-4248-8269-1BC521AD05E5}" presName="Divider" presStyleLbl="parChTrans1D1" presStyleIdx="0" presStyleCnt="1"/>
      <dgm:spPr/>
      <dgm:t>
        <a:bodyPr/>
        <a:lstStyle/>
        <a:p>
          <a:endParaRPr lang="en-GB"/>
        </a:p>
      </dgm:t>
    </dgm:pt>
  </dgm:ptLst>
  <dgm:cxnLst>
    <dgm:cxn modelId="{7F10D49B-1F80-41EA-BC4C-17B6176E34D6}" srcId="{46046CD8-6BB9-4248-8269-1BC521AD05E5}" destId="{C92D0B0E-9729-462C-B46B-F7DB31A4FD1B}" srcOrd="0" destOrd="0" parTransId="{B737EFC1-124A-4DFE-A259-7BA868A31EF2}" sibTransId="{42C760A6-E04B-4FE1-9525-554A0B154ABE}"/>
    <dgm:cxn modelId="{B59CD5A5-4EE7-4A61-8031-29948A5C580B}" srcId="{46046CD8-6BB9-4248-8269-1BC521AD05E5}" destId="{496A2070-B4AF-4C4A-B6AC-86EBA71EE5AD}" srcOrd="1" destOrd="0" parTransId="{6C2DF5BD-2F22-41D3-9574-0F345E8918DB}" sibTransId="{277E34D4-6FB6-42F3-922A-449218BF6B3F}"/>
    <dgm:cxn modelId="{3DDD343B-4B96-4EE9-A10C-683E3E490517}" type="presOf" srcId="{496A2070-B4AF-4C4A-B6AC-86EBA71EE5AD}" destId="{9DD24358-3A75-4E3E-B011-8D3200C64509}" srcOrd="0" destOrd="0" presId="urn:microsoft.com/office/officeart/2009/3/layout/PlusandMinus"/>
    <dgm:cxn modelId="{DDAD6D5B-7512-4661-B552-144F13BDBC8A}" type="presOf" srcId="{C92D0B0E-9729-462C-B46B-F7DB31A4FD1B}" destId="{FE9ABE3E-1143-41CA-A128-1D021433CEEF}" srcOrd="0" destOrd="0" presId="urn:microsoft.com/office/officeart/2009/3/layout/PlusandMinus"/>
    <dgm:cxn modelId="{D15712C7-6A01-4194-9D76-4B2430F65CFC}" type="presOf" srcId="{46046CD8-6BB9-4248-8269-1BC521AD05E5}" destId="{B92A9394-7167-4622-9152-F4884F5FE8F9}" srcOrd="0" destOrd="0" presId="urn:microsoft.com/office/officeart/2009/3/layout/PlusandMinus"/>
    <dgm:cxn modelId="{0EC32EDE-4201-458A-B4E4-442E7AC5AD61}" type="presParOf" srcId="{B92A9394-7167-4622-9152-F4884F5FE8F9}" destId="{168C3A8A-E49A-4304-8244-61AA31D2CB88}" srcOrd="0" destOrd="0" presId="urn:microsoft.com/office/officeart/2009/3/layout/PlusandMinus"/>
    <dgm:cxn modelId="{70FB277A-C9CE-4122-8A1F-35058F540930}" type="presParOf" srcId="{B92A9394-7167-4622-9152-F4884F5FE8F9}" destId="{FE9ABE3E-1143-41CA-A128-1D021433CEEF}" srcOrd="1" destOrd="0" presId="urn:microsoft.com/office/officeart/2009/3/layout/PlusandMinus"/>
    <dgm:cxn modelId="{24FE53A9-D879-456B-A08B-46A3409FEAF7}" type="presParOf" srcId="{B92A9394-7167-4622-9152-F4884F5FE8F9}" destId="{9DD24358-3A75-4E3E-B011-8D3200C64509}" srcOrd="2" destOrd="0" presId="urn:microsoft.com/office/officeart/2009/3/layout/PlusandMinus"/>
    <dgm:cxn modelId="{95864CB8-5444-4192-8A82-5A13B6CFB730}" type="presParOf" srcId="{B92A9394-7167-4622-9152-F4884F5FE8F9}" destId="{CF7AE623-4EAD-45A4-8B81-FBE73B64EB0C}" srcOrd="3" destOrd="0" presId="urn:microsoft.com/office/officeart/2009/3/layout/PlusandMinus"/>
    <dgm:cxn modelId="{B42466D8-7FD2-4165-BE8F-E719A361AAA3}" type="presParOf" srcId="{B92A9394-7167-4622-9152-F4884F5FE8F9}" destId="{F054439C-A133-4004-95CB-4503EFBE3465}" srcOrd="4" destOrd="0" presId="urn:microsoft.com/office/officeart/2009/3/layout/PlusandMinus"/>
    <dgm:cxn modelId="{F04862DD-850F-4DBC-8704-7225B1989B5E}" type="presParOf" srcId="{B92A9394-7167-4622-9152-F4884F5FE8F9}" destId="{88DB4E43-72D0-4891-B3FA-26F6545E077D}" srcOrd="5" destOrd="0" presId="urn:microsoft.com/office/officeart/2009/3/layout/PlusandMinu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046CD8-6BB9-4248-8269-1BC521AD05E5}" type="doc">
      <dgm:prSet loTypeId="urn:microsoft.com/office/officeart/2009/3/layout/PlusandMinus" loCatId="relationship" qsTypeId="urn:microsoft.com/office/officeart/2005/8/quickstyle/simple1" qsCatId="simple" csTypeId="urn:microsoft.com/office/officeart/2005/8/colors/colorful2" csCatId="colorful" phldr="1"/>
      <dgm:spPr/>
      <dgm:t>
        <a:bodyPr/>
        <a:lstStyle/>
        <a:p>
          <a:endParaRPr lang="en-GB"/>
        </a:p>
      </dgm:t>
    </dgm:pt>
    <dgm:pt modelId="{C92D0B0E-9729-462C-B46B-F7DB31A4FD1B}">
      <dgm:prSet phldrT="[Text]"/>
      <dgm:spPr/>
      <dgm:t>
        <a:bodyPr/>
        <a:lstStyle/>
        <a:p>
          <a:r>
            <a:rPr lang="en-GB" dirty="0" smtClean="0"/>
            <a:t>Utilises sequence information so that remaining charge accumulation is accounted for. Assumes dependence between discharge events.</a:t>
          </a:r>
          <a:endParaRPr lang="en-GB" dirty="0"/>
        </a:p>
      </dgm:t>
    </dgm:pt>
    <dgm:pt modelId="{B737EFC1-124A-4DFE-A259-7BA868A31EF2}" type="parTrans" cxnId="{7F10D49B-1F80-41EA-BC4C-17B6176E34D6}">
      <dgm:prSet/>
      <dgm:spPr/>
      <dgm:t>
        <a:bodyPr/>
        <a:lstStyle/>
        <a:p>
          <a:endParaRPr lang="en-GB"/>
        </a:p>
      </dgm:t>
    </dgm:pt>
    <dgm:pt modelId="{42C760A6-E04B-4FE1-9525-554A0B154ABE}" type="sibTrans" cxnId="{7F10D49B-1F80-41EA-BC4C-17B6176E34D6}">
      <dgm:prSet/>
      <dgm:spPr/>
      <dgm:t>
        <a:bodyPr/>
        <a:lstStyle/>
        <a:p>
          <a:endParaRPr lang="en-GB"/>
        </a:p>
      </dgm:t>
    </dgm:pt>
    <dgm:pt modelId="{496A2070-B4AF-4C4A-B6AC-86EBA71EE5AD}">
      <dgm:prSet phldrT="[Text]"/>
      <dgm:spPr/>
      <dgm:t>
        <a:bodyPr/>
        <a:lstStyle/>
        <a:p>
          <a:r>
            <a:rPr lang="en-GB" dirty="0" smtClean="0"/>
            <a:t>Statistical techniques unavailable.</a:t>
          </a:r>
        </a:p>
      </dgm:t>
    </dgm:pt>
    <dgm:pt modelId="{6C2DF5BD-2F22-41D3-9574-0F345E8918DB}" type="parTrans" cxnId="{B59CD5A5-4EE7-4A61-8031-29948A5C580B}">
      <dgm:prSet/>
      <dgm:spPr/>
      <dgm:t>
        <a:bodyPr/>
        <a:lstStyle/>
        <a:p>
          <a:endParaRPr lang="en-GB"/>
        </a:p>
      </dgm:t>
    </dgm:pt>
    <dgm:pt modelId="{277E34D4-6FB6-42F3-922A-449218BF6B3F}" type="sibTrans" cxnId="{B59CD5A5-4EE7-4A61-8031-29948A5C580B}">
      <dgm:prSet/>
      <dgm:spPr/>
      <dgm:t>
        <a:bodyPr/>
        <a:lstStyle/>
        <a:p>
          <a:endParaRPr lang="en-GB"/>
        </a:p>
      </dgm:t>
    </dgm:pt>
    <dgm:pt modelId="{B92A9394-7167-4622-9152-F4884F5FE8F9}" type="pres">
      <dgm:prSet presAssocID="{46046CD8-6BB9-4248-8269-1BC521AD05E5}" presName="Name0" presStyleCnt="0">
        <dgm:presLayoutVars>
          <dgm:chMax val="2"/>
          <dgm:chPref val="2"/>
          <dgm:dir/>
          <dgm:animOne/>
          <dgm:resizeHandles val="exact"/>
        </dgm:presLayoutVars>
      </dgm:prSet>
      <dgm:spPr/>
      <dgm:t>
        <a:bodyPr/>
        <a:lstStyle/>
        <a:p>
          <a:endParaRPr lang="en-GB"/>
        </a:p>
      </dgm:t>
    </dgm:pt>
    <dgm:pt modelId="{168C3A8A-E49A-4304-8244-61AA31D2CB88}" type="pres">
      <dgm:prSet presAssocID="{46046CD8-6BB9-4248-8269-1BC521AD05E5}" presName="Background" presStyleLbl="bgImgPlace1" presStyleIdx="0" presStyleCnt="1" custScaleX="203304"/>
      <dgm:spPr>
        <a:solidFill>
          <a:schemeClr val="bg1"/>
        </a:solidFill>
      </dgm:spPr>
      <dgm:t>
        <a:bodyPr/>
        <a:lstStyle/>
        <a:p>
          <a:endParaRPr lang="en-GB"/>
        </a:p>
      </dgm:t>
    </dgm:pt>
    <dgm:pt modelId="{FE9ABE3E-1143-41CA-A128-1D021433CEEF}" type="pres">
      <dgm:prSet presAssocID="{46046CD8-6BB9-4248-8269-1BC521AD05E5}" presName="ParentText1" presStyleLbl="revTx" presStyleIdx="0" presStyleCnt="2" custScaleX="198330" custLinFactNeighborX="-55676" custLinFactNeighborY="-1610">
        <dgm:presLayoutVars>
          <dgm:chMax val="0"/>
          <dgm:chPref val="0"/>
          <dgm:bulletEnabled val="1"/>
        </dgm:presLayoutVars>
      </dgm:prSet>
      <dgm:spPr/>
      <dgm:t>
        <a:bodyPr/>
        <a:lstStyle/>
        <a:p>
          <a:endParaRPr lang="en-GB"/>
        </a:p>
      </dgm:t>
    </dgm:pt>
    <dgm:pt modelId="{9DD24358-3A75-4E3E-B011-8D3200C64509}" type="pres">
      <dgm:prSet presAssocID="{46046CD8-6BB9-4248-8269-1BC521AD05E5}" presName="ParentText2" presStyleLbl="revTx" presStyleIdx="1" presStyleCnt="2" custScaleX="204105" custLinFactNeighborX="58811">
        <dgm:presLayoutVars>
          <dgm:chMax val="0"/>
          <dgm:chPref val="0"/>
          <dgm:bulletEnabled val="1"/>
        </dgm:presLayoutVars>
      </dgm:prSet>
      <dgm:spPr/>
      <dgm:t>
        <a:bodyPr/>
        <a:lstStyle/>
        <a:p>
          <a:endParaRPr lang="en-GB"/>
        </a:p>
      </dgm:t>
    </dgm:pt>
    <dgm:pt modelId="{CF7AE623-4EAD-45A4-8B81-FBE73B64EB0C}" type="pres">
      <dgm:prSet presAssocID="{46046CD8-6BB9-4248-8269-1BC521AD05E5}" presName="Plus" presStyleLbl="alignNode1" presStyleIdx="0" presStyleCnt="2" custLinFactX="-100000" custLinFactNeighborX="-161970" custLinFactNeighborY="3235"/>
      <dgm:spPr/>
    </dgm:pt>
    <dgm:pt modelId="{F054439C-A133-4004-95CB-4503EFBE3465}" type="pres">
      <dgm:prSet presAssocID="{46046CD8-6BB9-4248-8269-1BC521AD05E5}" presName="Minus" presStyleLbl="alignNode1" presStyleIdx="1" presStyleCnt="2" custLinFactX="102051" custLinFactNeighborX="200000" custLinFactNeighborY="-10030"/>
      <dgm:spPr/>
    </dgm:pt>
    <dgm:pt modelId="{88DB4E43-72D0-4891-B3FA-26F6545E077D}" type="pres">
      <dgm:prSet presAssocID="{46046CD8-6BB9-4248-8269-1BC521AD05E5}" presName="Divider" presStyleLbl="parChTrans1D1" presStyleIdx="0" presStyleCnt="1"/>
      <dgm:spPr/>
    </dgm:pt>
  </dgm:ptLst>
  <dgm:cxnLst>
    <dgm:cxn modelId="{7F10D49B-1F80-41EA-BC4C-17B6176E34D6}" srcId="{46046CD8-6BB9-4248-8269-1BC521AD05E5}" destId="{C92D0B0E-9729-462C-B46B-F7DB31A4FD1B}" srcOrd="0" destOrd="0" parTransId="{B737EFC1-124A-4DFE-A259-7BA868A31EF2}" sibTransId="{42C760A6-E04B-4FE1-9525-554A0B154ABE}"/>
    <dgm:cxn modelId="{63F57BF9-576C-46CB-81CC-D3AE802E2F4C}" type="presOf" srcId="{496A2070-B4AF-4C4A-B6AC-86EBA71EE5AD}" destId="{9DD24358-3A75-4E3E-B011-8D3200C64509}" srcOrd="0" destOrd="0" presId="urn:microsoft.com/office/officeart/2009/3/layout/PlusandMinus"/>
    <dgm:cxn modelId="{549B6E41-BC34-4921-B08D-9F401A0FBE2C}" type="presOf" srcId="{46046CD8-6BB9-4248-8269-1BC521AD05E5}" destId="{B92A9394-7167-4622-9152-F4884F5FE8F9}" srcOrd="0" destOrd="0" presId="urn:microsoft.com/office/officeart/2009/3/layout/PlusandMinus"/>
    <dgm:cxn modelId="{E6192C10-4966-4127-9F08-EE4B6DBB7C85}" type="presOf" srcId="{C92D0B0E-9729-462C-B46B-F7DB31A4FD1B}" destId="{FE9ABE3E-1143-41CA-A128-1D021433CEEF}" srcOrd="0" destOrd="0" presId="urn:microsoft.com/office/officeart/2009/3/layout/PlusandMinus"/>
    <dgm:cxn modelId="{B59CD5A5-4EE7-4A61-8031-29948A5C580B}" srcId="{46046CD8-6BB9-4248-8269-1BC521AD05E5}" destId="{496A2070-B4AF-4C4A-B6AC-86EBA71EE5AD}" srcOrd="1" destOrd="0" parTransId="{6C2DF5BD-2F22-41D3-9574-0F345E8918DB}" sibTransId="{277E34D4-6FB6-42F3-922A-449218BF6B3F}"/>
    <dgm:cxn modelId="{70E7DB10-5509-4181-84CB-DBCFDD9E8757}" type="presParOf" srcId="{B92A9394-7167-4622-9152-F4884F5FE8F9}" destId="{168C3A8A-E49A-4304-8244-61AA31D2CB88}" srcOrd="0" destOrd="0" presId="urn:microsoft.com/office/officeart/2009/3/layout/PlusandMinus"/>
    <dgm:cxn modelId="{EB97CF7A-F287-4153-920F-6F63B2EB3E43}" type="presParOf" srcId="{B92A9394-7167-4622-9152-F4884F5FE8F9}" destId="{FE9ABE3E-1143-41CA-A128-1D021433CEEF}" srcOrd="1" destOrd="0" presId="urn:microsoft.com/office/officeart/2009/3/layout/PlusandMinus"/>
    <dgm:cxn modelId="{93143E6C-36F0-4813-977E-69DF15181C67}" type="presParOf" srcId="{B92A9394-7167-4622-9152-F4884F5FE8F9}" destId="{9DD24358-3A75-4E3E-B011-8D3200C64509}" srcOrd="2" destOrd="0" presId="urn:microsoft.com/office/officeart/2009/3/layout/PlusandMinus"/>
    <dgm:cxn modelId="{A6B0F7BB-0206-4416-A267-083F7237E764}" type="presParOf" srcId="{B92A9394-7167-4622-9152-F4884F5FE8F9}" destId="{CF7AE623-4EAD-45A4-8B81-FBE73B64EB0C}" srcOrd="3" destOrd="0" presId="urn:microsoft.com/office/officeart/2009/3/layout/PlusandMinus"/>
    <dgm:cxn modelId="{99A9149F-A2E3-49FC-A653-55433FC66C00}" type="presParOf" srcId="{B92A9394-7167-4622-9152-F4884F5FE8F9}" destId="{F054439C-A133-4004-95CB-4503EFBE3465}" srcOrd="4" destOrd="0" presId="urn:microsoft.com/office/officeart/2009/3/layout/PlusandMinus"/>
    <dgm:cxn modelId="{F749DED3-1B61-4D6B-BB26-46D7A1EF72C0}" type="presParOf" srcId="{B92A9394-7167-4622-9152-F4884F5FE8F9}" destId="{88DB4E43-72D0-4891-B3FA-26F6545E077D}" srcOrd="5" destOrd="0" presId="urn:microsoft.com/office/officeart/2009/3/layout/PlusandMinu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C740D9-6424-48A4-94FA-ECAED950B993}" type="doc">
      <dgm:prSet loTypeId="urn:microsoft.com/office/officeart/2005/8/layout/hProcess11" loCatId="process" qsTypeId="urn:microsoft.com/office/officeart/2005/8/quickstyle/simple1" qsCatId="simple" csTypeId="urn:microsoft.com/office/officeart/2005/8/colors/colorful5" csCatId="colorful" phldr="1"/>
      <dgm:spPr/>
      <dgm:t>
        <a:bodyPr/>
        <a:lstStyle/>
        <a:p>
          <a:endParaRPr lang="en-GB"/>
        </a:p>
      </dgm:t>
    </dgm:pt>
    <dgm:pt modelId="{B74D1783-2F06-461A-911E-27069B23299F}">
      <dgm:prSet/>
      <dgm:spPr/>
      <dgm:t>
        <a:bodyPr/>
        <a:lstStyle/>
        <a:p>
          <a:endParaRPr lang="en-GB"/>
        </a:p>
      </dgm:t>
    </dgm:pt>
    <dgm:pt modelId="{9A8EADAF-C1CF-4D05-9D65-93DC06FF6838}" type="parTrans" cxnId="{56E6D3BB-553F-41F9-8B34-4133BD717E81}">
      <dgm:prSet/>
      <dgm:spPr/>
      <dgm:t>
        <a:bodyPr/>
        <a:lstStyle/>
        <a:p>
          <a:endParaRPr lang="en-GB"/>
        </a:p>
      </dgm:t>
    </dgm:pt>
    <dgm:pt modelId="{E9C03125-79BA-4790-B9AD-5976D3C51B1A}" type="sibTrans" cxnId="{56E6D3BB-553F-41F9-8B34-4133BD717E81}">
      <dgm:prSet/>
      <dgm:spPr/>
      <dgm:t>
        <a:bodyPr/>
        <a:lstStyle/>
        <a:p>
          <a:endParaRPr lang="en-GB"/>
        </a:p>
      </dgm:t>
    </dgm:pt>
    <dgm:pt modelId="{E1A9EC0F-E5AD-408D-8CE1-F2FE6E5CF3EF}">
      <dgm:prSet/>
      <dgm:spPr/>
      <dgm:t>
        <a:bodyPr/>
        <a:lstStyle/>
        <a:p>
          <a:endParaRPr lang="en-GB"/>
        </a:p>
      </dgm:t>
    </dgm:pt>
    <dgm:pt modelId="{332CB719-2D0F-4903-9F5D-AE695A321F3A}" type="parTrans" cxnId="{0926B48D-4F4C-4526-93DC-7CFEC3BEDA8D}">
      <dgm:prSet/>
      <dgm:spPr/>
      <dgm:t>
        <a:bodyPr/>
        <a:lstStyle/>
        <a:p>
          <a:endParaRPr lang="en-GB"/>
        </a:p>
      </dgm:t>
    </dgm:pt>
    <dgm:pt modelId="{F1E50E60-8D0B-434F-A8CC-6230009F1C9B}" type="sibTrans" cxnId="{0926B48D-4F4C-4526-93DC-7CFEC3BEDA8D}">
      <dgm:prSet/>
      <dgm:spPr/>
      <dgm:t>
        <a:bodyPr/>
        <a:lstStyle/>
        <a:p>
          <a:endParaRPr lang="en-GB"/>
        </a:p>
      </dgm:t>
    </dgm:pt>
    <dgm:pt modelId="{829BBF39-9DF3-4C86-B961-22F3A9F9A587}">
      <dgm:prSet/>
      <dgm:spPr/>
      <dgm:t>
        <a:bodyPr/>
        <a:lstStyle/>
        <a:p>
          <a:endParaRPr lang="en-GB"/>
        </a:p>
      </dgm:t>
    </dgm:pt>
    <dgm:pt modelId="{C1B09778-F6AB-423C-9497-9D2B1E785A95}" type="parTrans" cxnId="{B0E73F10-AA47-4C07-ACC3-AEB2047E551F}">
      <dgm:prSet/>
      <dgm:spPr/>
      <dgm:t>
        <a:bodyPr/>
        <a:lstStyle/>
        <a:p>
          <a:endParaRPr lang="en-GB"/>
        </a:p>
      </dgm:t>
    </dgm:pt>
    <dgm:pt modelId="{B4257C22-2046-4150-87E3-5AAAF303CC1F}" type="sibTrans" cxnId="{B0E73F10-AA47-4C07-ACC3-AEB2047E551F}">
      <dgm:prSet/>
      <dgm:spPr/>
      <dgm:t>
        <a:bodyPr/>
        <a:lstStyle/>
        <a:p>
          <a:endParaRPr lang="en-GB"/>
        </a:p>
      </dgm:t>
    </dgm:pt>
    <dgm:pt modelId="{19C5341E-389C-4A2E-BE80-70E133E325F2}">
      <dgm:prSet/>
      <dgm:spPr/>
      <dgm:t>
        <a:bodyPr/>
        <a:lstStyle/>
        <a:p>
          <a:endParaRPr lang="en-GB"/>
        </a:p>
      </dgm:t>
    </dgm:pt>
    <dgm:pt modelId="{D4585398-0FA9-4E7A-9C6D-E06A7FD804CA}" type="parTrans" cxnId="{67D1E957-C603-4696-94CF-125A8FB467AE}">
      <dgm:prSet/>
      <dgm:spPr/>
      <dgm:t>
        <a:bodyPr/>
        <a:lstStyle/>
        <a:p>
          <a:endParaRPr lang="en-GB"/>
        </a:p>
      </dgm:t>
    </dgm:pt>
    <dgm:pt modelId="{414C684B-870D-48C5-B378-65CCB336DF16}" type="sibTrans" cxnId="{67D1E957-C603-4696-94CF-125A8FB467AE}">
      <dgm:prSet/>
      <dgm:spPr/>
      <dgm:t>
        <a:bodyPr/>
        <a:lstStyle/>
        <a:p>
          <a:endParaRPr lang="en-GB"/>
        </a:p>
      </dgm:t>
    </dgm:pt>
    <dgm:pt modelId="{EB70C763-BD52-460F-90E9-F1F7630448AC}" type="pres">
      <dgm:prSet presAssocID="{83C740D9-6424-48A4-94FA-ECAED950B993}" presName="Name0" presStyleCnt="0">
        <dgm:presLayoutVars>
          <dgm:dir/>
          <dgm:resizeHandles val="exact"/>
        </dgm:presLayoutVars>
      </dgm:prSet>
      <dgm:spPr/>
      <dgm:t>
        <a:bodyPr/>
        <a:lstStyle/>
        <a:p>
          <a:endParaRPr lang="en-GB"/>
        </a:p>
      </dgm:t>
    </dgm:pt>
    <dgm:pt modelId="{A18C30E3-861B-41B1-A78B-56901BD60B4F}" type="pres">
      <dgm:prSet presAssocID="{83C740D9-6424-48A4-94FA-ECAED950B993}" presName="arrow" presStyleLbl="bgShp" presStyleIdx="0" presStyleCnt="1"/>
      <dgm:spPr/>
      <dgm:t>
        <a:bodyPr/>
        <a:lstStyle/>
        <a:p>
          <a:endParaRPr lang="en-GB"/>
        </a:p>
      </dgm:t>
    </dgm:pt>
    <dgm:pt modelId="{698F7745-EC59-42A2-A97E-69505F40E8D4}" type="pres">
      <dgm:prSet presAssocID="{83C740D9-6424-48A4-94FA-ECAED950B993}" presName="points" presStyleCnt="0"/>
      <dgm:spPr/>
      <dgm:t>
        <a:bodyPr/>
        <a:lstStyle/>
        <a:p>
          <a:endParaRPr lang="en-GB"/>
        </a:p>
      </dgm:t>
    </dgm:pt>
    <dgm:pt modelId="{FCB30D9E-B3B1-4551-9740-4129A6E77C99}" type="pres">
      <dgm:prSet presAssocID="{E1A9EC0F-E5AD-408D-8CE1-F2FE6E5CF3EF}" presName="compositeA" presStyleCnt="0"/>
      <dgm:spPr/>
    </dgm:pt>
    <dgm:pt modelId="{8D74D2AC-E1FF-4CA5-917E-87BF821FE7D6}" type="pres">
      <dgm:prSet presAssocID="{E1A9EC0F-E5AD-408D-8CE1-F2FE6E5CF3EF}" presName="textA" presStyleLbl="revTx" presStyleIdx="0" presStyleCnt="4">
        <dgm:presLayoutVars>
          <dgm:bulletEnabled val="1"/>
        </dgm:presLayoutVars>
      </dgm:prSet>
      <dgm:spPr/>
      <dgm:t>
        <a:bodyPr/>
        <a:lstStyle/>
        <a:p>
          <a:endParaRPr lang="en-GB"/>
        </a:p>
      </dgm:t>
    </dgm:pt>
    <dgm:pt modelId="{F16B51A1-2754-415B-8F30-EE056D630DEC}" type="pres">
      <dgm:prSet presAssocID="{E1A9EC0F-E5AD-408D-8CE1-F2FE6E5CF3EF}" presName="circleA" presStyleLbl="node1" presStyleIdx="0" presStyleCnt="4"/>
      <dgm:spPr/>
    </dgm:pt>
    <dgm:pt modelId="{A78F157A-A02B-4B04-BF19-9727AB8C0749}" type="pres">
      <dgm:prSet presAssocID="{E1A9EC0F-E5AD-408D-8CE1-F2FE6E5CF3EF}" presName="spaceA" presStyleCnt="0"/>
      <dgm:spPr/>
    </dgm:pt>
    <dgm:pt modelId="{14FB4440-DD88-4486-A1A2-FFDACF9E4AC4}" type="pres">
      <dgm:prSet presAssocID="{F1E50E60-8D0B-434F-A8CC-6230009F1C9B}" presName="space" presStyleCnt="0"/>
      <dgm:spPr/>
    </dgm:pt>
    <dgm:pt modelId="{D3EA50B1-FBF1-47DC-B0E9-79C08B71BC03}" type="pres">
      <dgm:prSet presAssocID="{829BBF39-9DF3-4C86-B961-22F3A9F9A587}" presName="compositeB" presStyleCnt="0"/>
      <dgm:spPr/>
    </dgm:pt>
    <dgm:pt modelId="{0F44D5E7-B8F1-41C2-AA4D-5943CF73B096}" type="pres">
      <dgm:prSet presAssocID="{829BBF39-9DF3-4C86-B961-22F3A9F9A587}" presName="textB" presStyleLbl="revTx" presStyleIdx="1" presStyleCnt="4">
        <dgm:presLayoutVars>
          <dgm:bulletEnabled val="1"/>
        </dgm:presLayoutVars>
      </dgm:prSet>
      <dgm:spPr/>
      <dgm:t>
        <a:bodyPr/>
        <a:lstStyle/>
        <a:p>
          <a:endParaRPr lang="en-GB"/>
        </a:p>
      </dgm:t>
    </dgm:pt>
    <dgm:pt modelId="{4A5E7B9C-DC11-417C-8399-88756ECD538B}" type="pres">
      <dgm:prSet presAssocID="{829BBF39-9DF3-4C86-B961-22F3A9F9A587}" presName="circleB" presStyleLbl="node1" presStyleIdx="1" presStyleCnt="4"/>
      <dgm:spPr/>
    </dgm:pt>
    <dgm:pt modelId="{72B09166-1CEC-43D8-9DB1-5D29D79B5DFB}" type="pres">
      <dgm:prSet presAssocID="{829BBF39-9DF3-4C86-B961-22F3A9F9A587}" presName="spaceB" presStyleCnt="0"/>
      <dgm:spPr/>
    </dgm:pt>
    <dgm:pt modelId="{E820DB00-1060-41CD-B024-FB1F3D23F6ED}" type="pres">
      <dgm:prSet presAssocID="{B4257C22-2046-4150-87E3-5AAAF303CC1F}" presName="space" presStyleCnt="0"/>
      <dgm:spPr/>
    </dgm:pt>
    <dgm:pt modelId="{4845EB6C-191E-49B3-A9AF-44AF04DF5362}" type="pres">
      <dgm:prSet presAssocID="{19C5341E-389C-4A2E-BE80-70E133E325F2}" presName="compositeA" presStyleCnt="0"/>
      <dgm:spPr/>
    </dgm:pt>
    <dgm:pt modelId="{673C5734-5F5C-46A8-8BEE-2A90A54A2DB1}" type="pres">
      <dgm:prSet presAssocID="{19C5341E-389C-4A2E-BE80-70E133E325F2}" presName="textA" presStyleLbl="revTx" presStyleIdx="2" presStyleCnt="4">
        <dgm:presLayoutVars>
          <dgm:bulletEnabled val="1"/>
        </dgm:presLayoutVars>
      </dgm:prSet>
      <dgm:spPr/>
      <dgm:t>
        <a:bodyPr/>
        <a:lstStyle/>
        <a:p>
          <a:endParaRPr lang="en-GB"/>
        </a:p>
      </dgm:t>
    </dgm:pt>
    <dgm:pt modelId="{932135A8-63B0-4106-A34A-4B8FED23C83C}" type="pres">
      <dgm:prSet presAssocID="{19C5341E-389C-4A2E-BE80-70E133E325F2}" presName="circleA" presStyleLbl="node1" presStyleIdx="2" presStyleCnt="4"/>
      <dgm:spPr/>
    </dgm:pt>
    <dgm:pt modelId="{9DA68D1D-C496-4E32-BC2B-CE198B72257F}" type="pres">
      <dgm:prSet presAssocID="{19C5341E-389C-4A2E-BE80-70E133E325F2}" presName="spaceA" presStyleCnt="0"/>
      <dgm:spPr/>
    </dgm:pt>
    <dgm:pt modelId="{34B6E44B-8C4C-4FF9-81B9-18C988F9399C}" type="pres">
      <dgm:prSet presAssocID="{414C684B-870D-48C5-B378-65CCB336DF16}" presName="space" presStyleCnt="0"/>
      <dgm:spPr/>
    </dgm:pt>
    <dgm:pt modelId="{C74C7F87-601A-495B-8554-061245F94CD4}" type="pres">
      <dgm:prSet presAssocID="{B74D1783-2F06-461A-911E-27069B23299F}" presName="compositeB" presStyleCnt="0"/>
      <dgm:spPr/>
    </dgm:pt>
    <dgm:pt modelId="{9A0F5E43-5D99-4070-8697-792D810FA799}" type="pres">
      <dgm:prSet presAssocID="{B74D1783-2F06-461A-911E-27069B23299F}" presName="textB" presStyleLbl="revTx" presStyleIdx="3" presStyleCnt="4">
        <dgm:presLayoutVars>
          <dgm:bulletEnabled val="1"/>
        </dgm:presLayoutVars>
      </dgm:prSet>
      <dgm:spPr/>
      <dgm:t>
        <a:bodyPr/>
        <a:lstStyle/>
        <a:p>
          <a:endParaRPr lang="en-GB"/>
        </a:p>
      </dgm:t>
    </dgm:pt>
    <dgm:pt modelId="{CBB39016-EF4C-4C49-AC9B-13E9156B14AE}" type="pres">
      <dgm:prSet presAssocID="{B74D1783-2F06-461A-911E-27069B23299F}" presName="circleB" presStyleLbl="node1" presStyleIdx="3" presStyleCnt="4"/>
      <dgm:spPr/>
    </dgm:pt>
    <dgm:pt modelId="{4851164D-ABF1-479E-9F29-FBB983719FF4}" type="pres">
      <dgm:prSet presAssocID="{B74D1783-2F06-461A-911E-27069B23299F}" presName="spaceB" presStyleCnt="0"/>
      <dgm:spPr/>
    </dgm:pt>
  </dgm:ptLst>
  <dgm:cxnLst>
    <dgm:cxn modelId="{1C652E2F-6E3D-44FE-A1D8-39FEF1645C88}" type="presOf" srcId="{829BBF39-9DF3-4C86-B961-22F3A9F9A587}" destId="{0F44D5E7-B8F1-41C2-AA4D-5943CF73B096}" srcOrd="0" destOrd="0" presId="urn:microsoft.com/office/officeart/2005/8/layout/hProcess11"/>
    <dgm:cxn modelId="{1BFB2F56-4306-4261-9D1E-A9CD271229E9}" type="presOf" srcId="{83C740D9-6424-48A4-94FA-ECAED950B993}" destId="{EB70C763-BD52-460F-90E9-F1F7630448AC}" srcOrd="0" destOrd="0" presId="urn:microsoft.com/office/officeart/2005/8/layout/hProcess11"/>
    <dgm:cxn modelId="{B0E73F10-AA47-4C07-ACC3-AEB2047E551F}" srcId="{83C740D9-6424-48A4-94FA-ECAED950B993}" destId="{829BBF39-9DF3-4C86-B961-22F3A9F9A587}" srcOrd="1" destOrd="0" parTransId="{C1B09778-F6AB-423C-9497-9D2B1E785A95}" sibTransId="{B4257C22-2046-4150-87E3-5AAAF303CC1F}"/>
    <dgm:cxn modelId="{FD90FD79-B5A5-41F0-8082-0C9AEB8EC98F}" type="presOf" srcId="{19C5341E-389C-4A2E-BE80-70E133E325F2}" destId="{673C5734-5F5C-46A8-8BEE-2A90A54A2DB1}" srcOrd="0" destOrd="0" presId="urn:microsoft.com/office/officeart/2005/8/layout/hProcess11"/>
    <dgm:cxn modelId="{408FA0E9-86EE-4D4E-958F-11A965A2DC8D}" type="presOf" srcId="{B74D1783-2F06-461A-911E-27069B23299F}" destId="{9A0F5E43-5D99-4070-8697-792D810FA799}" srcOrd="0" destOrd="0" presId="urn:microsoft.com/office/officeart/2005/8/layout/hProcess11"/>
    <dgm:cxn modelId="{67D1E957-C603-4696-94CF-125A8FB467AE}" srcId="{83C740D9-6424-48A4-94FA-ECAED950B993}" destId="{19C5341E-389C-4A2E-BE80-70E133E325F2}" srcOrd="2" destOrd="0" parTransId="{D4585398-0FA9-4E7A-9C6D-E06A7FD804CA}" sibTransId="{414C684B-870D-48C5-B378-65CCB336DF16}"/>
    <dgm:cxn modelId="{A535E90E-DE73-4B36-B830-0FC9F0CCED32}" type="presOf" srcId="{E1A9EC0F-E5AD-408D-8CE1-F2FE6E5CF3EF}" destId="{8D74D2AC-E1FF-4CA5-917E-87BF821FE7D6}" srcOrd="0" destOrd="0" presId="urn:microsoft.com/office/officeart/2005/8/layout/hProcess11"/>
    <dgm:cxn modelId="{0926B48D-4F4C-4526-93DC-7CFEC3BEDA8D}" srcId="{83C740D9-6424-48A4-94FA-ECAED950B993}" destId="{E1A9EC0F-E5AD-408D-8CE1-F2FE6E5CF3EF}" srcOrd="0" destOrd="0" parTransId="{332CB719-2D0F-4903-9F5D-AE695A321F3A}" sibTransId="{F1E50E60-8D0B-434F-A8CC-6230009F1C9B}"/>
    <dgm:cxn modelId="{56E6D3BB-553F-41F9-8B34-4133BD717E81}" srcId="{83C740D9-6424-48A4-94FA-ECAED950B993}" destId="{B74D1783-2F06-461A-911E-27069B23299F}" srcOrd="3" destOrd="0" parTransId="{9A8EADAF-C1CF-4D05-9D65-93DC06FF6838}" sibTransId="{E9C03125-79BA-4790-B9AD-5976D3C51B1A}"/>
    <dgm:cxn modelId="{3709AF4D-08A1-448A-A699-4DBAFC6726CC}" type="presParOf" srcId="{EB70C763-BD52-460F-90E9-F1F7630448AC}" destId="{A18C30E3-861B-41B1-A78B-56901BD60B4F}" srcOrd="0" destOrd="0" presId="urn:microsoft.com/office/officeart/2005/8/layout/hProcess11"/>
    <dgm:cxn modelId="{4C917D6B-8DD6-4831-BC1B-43F65EFEF091}" type="presParOf" srcId="{EB70C763-BD52-460F-90E9-F1F7630448AC}" destId="{698F7745-EC59-42A2-A97E-69505F40E8D4}" srcOrd="1" destOrd="0" presId="urn:microsoft.com/office/officeart/2005/8/layout/hProcess11"/>
    <dgm:cxn modelId="{88CCC35C-355C-4BAE-9BFE-03F8B8E68C41}" type="presParOf" srcId="{698F7745-EC59-42A2-A97E-69505F40E8D4}" destId="{FCB30D9E-B3B1-4551-9740-4129A6E77C99}" srcOrd="0" destOrd="0" presId="urn:microsoft.com/office/officeart/2005/8/layout/hProcess11"/>
    <dgm:cxn modelId="{15306D76-1BD4-48BD-A35C-504836786FF9}" type="presParOf" srcId="{FCB30D9E-B3B1-4551-9740-4129A6E77C99}" destId="{8D74D2AC-E1FF-4CA5-917E-87BF821FE7D6}" srcOrd="0" destOrd="0" presId="urn:microsoft.com/office/officeart/2005/8/layout/hProcess11"/>
    <dgm:cxn modelId="{DB8233D8-4EA6-41C3-985C-1A8C367FCEAB}" type="presParOf" srcId="{FCB30D9E-B3B1-4551-9740-4129A6E77C99}" destId="{F16B51A1-2754-415B-8F30-EE056D630DEC}" srcOrd="1" destOrd="0" presId="urn:microsoft.com/office/officeart/2005/8/layout/hProcess11"/>
    <dgm:cxn modelId="{84C844A3-62EA-462C-A7E3-1C46DA323FC1}" type="presParOf" srcId="{FCB30D9E-B3B1-4551-9740-4129A6E77C99}" destId="{A78F157A-A02B-4B04-BF19-9727AB8C0749}" srcOrd="2" destOrd="0" presId="urn:microsoft.com/office/officeart/2005/8/layout/hProcess11"/>
    <dgm:cxn modelId="{83B06BE0-95F5-4E78-B36F-53D4816B4939}" type="presParOf" srcId="{698F7745-EC59-42A2-A97E-69505F40E8D4}" destId="{14FB4440-DD88-4486-A1A2-FFDACF9E4AC4}" srcOrd="1" destOrd="0" presId="urn:microsoft.com/office/officeart/2005/8/layout/hProcess11"/>
    <dgm:cxn modelId="{9E89EB82-31C3-4515-A9E4-9CCCB14CE8C1}" type="presParOf" srcId="{698F7745-EC59-42A2-A97E-69505F40E8D4}" destId="{D3EA50B1-FBF1-47DC-B0E9-79C08B71BC03}" srcOrd="2" destOrd="0" presId="urn:microsoft.com/office/officeart/2005/8/layout/hProcess11"/>
    <dgm:cxn modelId="{95D78215-1509-417C-A16F-455C59631662}" type="presParOf" srcId="{D3EA50B1-FBF1-47DC-B0E9-79C08B71BC03}" destId="{0F44D5E7-B8F1-41C2-AA4D-5943CF73B096}" srcOrd="0" destOrd="0" presId="urn:microsoft.com/office/officeart/2005/8/layout/hProcess11"/>
    <dgm:cxn modelId="{DF317B2E-D0A4-4EE8-AC67-E0F86EA726D6}" type="presParOf" srcId="{D3EA50B1-FBF1-47DC-B0E9-79C08B71BC03}" destId="{4A5E7B9C-DC11-417C-8399-88756ECD538B}" srcOrd="1" destOrd="0" presId="urn:microsoft.com/office/officeart/2005/8/layout/hProcess11"/>
    <dgm:cxn modelId="{5DF9D527-0E01-4030-B666-C09D94BA8A62}" type="presParOf" srcId="{D3EA50B1-FBF1-47DC-B0E9-79C08B71BC03}" destId="{72B09166-1CEC-43D8-9DB1-5D29D79B5DFB}" srcOrd="2" destOrd="0" presId="urn:microsoft.com/office/officeart/2005/8/layout/hProcess11"/>
    <dgm:cxn modelId="{73775291-648F-49B2-80E1-C316E4625342}" type="presParOf" srcId="{698F7745-EC59-42A2-A97E-69505F40E8D4}" destId="{E820DB00-1060-41CD-B024-FB1F3D23F6ED}" srcOrd="3" destOrd="0" presId="urn:microsoft.com/office/officeart/2005/8/layout/hProcess11"/>
    <dgm:cxn modelId="{2832C2F4-755E-4C6B-B04B-DC3932579360}" type="presParOf" srcId="{698F7745-EC59-42A2-A97E-69505F40E8D4}" destId="{4845EB6C-191E-49B3-A9AF-44AF04DF5362}" srcOrd="4" destOrd="0" presId="urn:microsoft.com/office/officeart/2005/8/layout/hProcess11"/>
    <dgm:cxn modelId="{CF7EB7B7-CA78-4820-B972-27BF32791C36}" type="presParOf" srcId="{4845EB6C-191E-49B3-A9AF-44AF04DF5362}" destId="{673C5734-5F5C-46A8-8BEE-2A90A54A2DB1}" srcOrd="0" destOrd="0" presId="urn:microsoft.com/office/officeart/2005/8/layout/hProcess11"/>
    <dgm:cxn modelId="{77DCC0C9-9ACF-43AB-BC4B-4C6C6109D095}" type="presParOf" srcId="{4845EB6C-191E-49B3-A9AF-44AF04DF5362}" destId="{932135A8-63B0-4106-A34A-4B8FED23C83C}" srcOrd="1" destOrd="0" presId="urn:microsoft.com/office/officeart/2005/8/layout/hProcess11"/>
    <dgm:cxn modelId="{32AAB39A-67D1-4C25-879D-DE4CCE2A330F}" type="presParOf" srcId="{4845EB6C-191E-49B3-A9AF-44AF04DF5362}" destId="{9DA68D1D-C496-4E32-BC2B-CE198B72257F}" srcOrd="2" destOrd="0" presId="urn:microsoft.com/office/officeart/2005/8/layout/hProcess11"/>
    <dgm:cxn modelId="{9779D85E-0ED4-4ACD-B716-F6C1969ADFA9}" type="presParOf" srcId="{698F7745-EC59-42A2-A97E-69505F40E8D4}" destId="{34B6E44B-8C4C-4FF9-81B9-18C988F9399C}" srcOrd="5" destOrd="0" presId="urn:microsoft.com/office/officeart/2005/8/layout/hProcess11"/>
    <dgm:cxn modelId="{03A5E42B-D579-4B87-B93C-82BC4359F722}" type="presParOf" srcId="{698F7745-EC59-42A2-A97E-69505F40E8D4}" destId="{C74C7F87-601A-495B-8554-061245F94CD4}" srcOrd="6" destOrd="0" presId="urn:microsoft.com/office/officeart/2005/8/layout/hProcess11"/>
    <dgm:cxn modelId="{F6EDB5E0-6FA1-43AC-A278-68C10A10F1C9}" type="presParOf" srcId="{C74C7F87-601A-495B-8554-061245F94CD4}" destId="{9A0F5E43-5D99-4070-8697-792D810FA799}" srcOrd="0" destOrd="0" presId="urn:microsoft.com/office/officeart/2005/8/layout/hProcess11"/>
    <dgm:cxn modelId="{43BE2FF0-C482-412D-8A4F-C547D76A36BB}" type="presParOf" srcId="{C74C7F87-601A-495B-8554-061245F94CD4}" destId="{CBB39016-EF4C-4C49-AC9B-13E9156B14AE}" srcOrd="1" destOrd="0" presId="urn:microsoft.com/office/officeart/2005/8/layout/hProcess11"/>
    <dgm:cxn modelId="{B7306E55-5CC8-4AE0-8234-144685D7C519}" type="presParOf" srcId="{C74C7F87-601A-495B-8554-061245F94CD4}" destId="{4851164D-ABF1-479E-9F29-FBB983719FF4}"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48B736-8226-4CE3-98C7-8FD776B99647}" type="doc">
      <dgm:prSet loTypeId="urn:microsoft.com/office/officeart/2005/8/layout/chevron1" loCatId="process" qsTypeId="urn:microsoft.com/office/officeart/2005/8/quickstyle/simple1" qsCatId="simple" csTypeId="urn:microsoft.com/office/officeart/2005/8/colors/colorful2" csCatId="colorful" phldr="1"/>
      <dgm:spPr/>
    </dgm:pt>
    <dgm:pt modelId="{E479ADD1-2B82-4E41-BB98-EB74E34B8DF1}">
      <dgm:prSet phldrT="[Text]"/>
      <dgm:spPr/>
      <dgm:t>
        <a:bodyPr/>
        <a:lstStyle/>
        <a:p>
          <a:r>
            <a:rPr lang="en-GB" smtClean="0"/>
            <a:t>Wavelet Signal Decomposition</a:t>
          </a:r>
          <a:endParaRPr lang="en-GB"/>
        </a:p>
      </dgm:t>
    </dgm:pt>
    <dgm:pt modelId="{703D0277-F868-430A-8106-85941E55806B}" type="parTrans" cxnId="{AA21545F-1B51-4753-9BCC-8CB2F626F314}">
      <dgm:prSet/>
      <dgm:spPr/>
      <dgm:t>
        <a:bodyPr/>
        <a:lstStyle/>
        <a:p>
          <a:endParaRPr lang="en-GB"/>
        </a:p>
      </dgm:t>
    </dgm:pt>
    <dgm:pt modelId="{6F00EF15-CC7C-4B6F-A154-1DBFBB3E6A56}" type="sibTrans" cxnId="{AA21545F-1B51-4753-9BCC-8CB2F626F314}">
      <dgm:prSet/>
      <dgm:spPr/>
      <dgm:t>
        <a:bodyPr/>
        <a:lstStyle/>
        <a:p>
          <a:endParaRPr lang="en-GB"/>
        </a:p>
      </dgm:t>
    </dgm:pt>
    <dgm:pt modelId="{1A647929-D1DB-4C98-B473-4C5529E75A62}">
      <dgm:prSet phldrT="[Text]"/>
      <dgm:spPr/>
      <dgm:t>
        <a:bodyPr/>
        <a:lstStyle/>
        <a:p>
          <a:r>
            <a:rPr lang="en-GB" smtClean="0"/>
            <a:t>Apply thresholds according to noise level</a:t>
          </a:r>
          <a:endParaRPr lang="en-GB"/>
        </a:p>
      </dgm:t>
    </dgm:pt>
    <dgm:pt modelId="{4ACE8F20-D9E2-43F4-9EBD-ADE1BEB801F0}" type="parTrans" cxnId="{378FC2D8-F154-443A-8939-BBC879BEF333}">
      <dgm:prSet/>
      <dgm:spPr/>
      <dgm:t>
        <a:bodyPr/>
        <a:lstStyle/>
        <a:p>
          <a:endParaRPr lang="en-GB"/>
        </a:p>
      </dgm:t>
    </dgm:pt>
    <dgm:pt modelId="{D5405378-FE37-4414-8B86-6F724907ACA8}" type="sibTrans" cxnId="{378FC2D8-F154-443A-8939-BBC879BEF333}">
      <dgm:prSet/>
      <dgm:spPr/>
      <dgm:t>
        <a:bodyPr/>
        <a:lstStyle/>
        <a:p>
          <a:endParaRPr lang="en-GB"/>
        </a:p>
      </dgm:t>
    </dgm:pt>
    <dgm:pt modelId="{1A9572A6-C253-45B2-9133-7A5A3E61A65D}">
      <dgm:prSet phldrT="[Text]"/>
      <dgm:spPr/>
      <dgm:t>
        <a:bodyPr/>
        <a:lstStyle/>
        <a:p>
          <a:r>
            <a:rPr lang="en-GB" dirty="0" smtClean="0"/>
            <a:t>Reconstruction of noiseless signal using data that passes </a:t>
          </a:r>
          <a:r>
            <a:rPr lang="en-GB" dirty="0" err="1" smtClean="0"/>
            <a:t>thresholding</a:t>
          </a:r>
          <a:endParaRPr lang="en-GB" dirty="0"/>
        </a:p>
      </dgm:t>
    </dgm:pt>
    <dgm:pt modelId="{8F267EF9-0CFF-4376-87FD-CE942D141E3A}" type="parTrans" cxnId="{C35DC6B7-B17B-452D-B0CB-BA4D7125FF2A}">
      <dgm:prSet/>
      <dgm:spPr/>
      <dgm:t>
        <a:bodyPr/>
        <a:lstStyle/>
        <a:p>
          <a:endParaRPr lang="en-GB"/>
        </a:p>
      </dgm:t>
    </dgm:pt>
    <dgm:pt modelId="{B4D5E9C6-1725-47D2-98B7-BF7D4411CB50}" type="sibTrans" cxnId="{C35DC6B7-B17B-452D-B0CB-BA4D7125FF2A}">
      <dgm:prSet/>
      <dgm:spPr/>
      <dgm:t>
        <a:bodyPr/>
        <a:lstStyle/>
        <a:p>
          <a:endParaRPr lang="en-GB"/>
        </a:p>
      </dgm:t>
    </dgm:pt>
    <dgm:pt modelId="{2D85C474-9FDA-4BBF-930E-E62E98B140E5}" type="pres">
      <dgm:prSet presAssocID="{D248B736-8226-4CE3-98C7-8FD776B99647}" presName="Name0" presStyleCnt="0">
        <dgm:presLayoutVars>
          <dgm:dir/>
          <dgm:animLvl val="lvl"/>
          <dgm:resizeHandles val="exact"/>
        </dgm:presLayoutVars>
      </dgm:prSet>
      <dgm:spPr/>
    </dgm:pt>
    <dgm:pt modelId="{F2897122-1355-4DCD-ACBB-5C288754FC20}" type="pres">
      <dgm:prSet presAssocID="{E479ADD1-2B82-4E41-BB98-EB74E34B8DF1}" presName="parTxOnly" presStyleLbl="node1" presStyleIdx="0" presStyleCnt="3">
        <dgm:presLayoutVars>
          <dgm:chMax val="0"/>
          <dgm:chPref val="0"/>
          <dgm:bulletEnabled val="1"/>
        </dgm:presLayoutVars>
      </dgm:prSet>
      <dgm:spPr/>
      <dgm:t>
        <a:bodyPr/>
        <a:lstStyle/>
        <a:p>
          <a:endParaRPr lang="en-GB"/>
        </a:p>
      </dgm:t>
    </dgm:pt>
    <dgm:pt modelId="{09BEF845-A01E-471A-8951-36502D0C6598}" type="pres">
      <dgm:prSet presAssocID="{6F00EF15-CC7C-4B6F-A154-1DBFBB3E6A56}" presName="parTxOnlySpace" presStyleCnt="0"/>
      <dgm:spPr/>
    </dgm:pt>
    <dgm:pt modelId="{FC548155-6871-41DF-AF6F-CBCD7E2A47B6}" type="pres">
      <dgm:prSet presAssocID="{1A647929-D1DB-4C98-B473-4C5529E75A62}" presName="parTxOnly" presStyleLbl="node1" presStyleIdx="1" presStyleCnt="3">
        <dgm:presLayoutVars>
          <dgm:chMax val="0"/>
          <dgm:chPref val="0"/>
          <dgm:bulletEnabled val="1"/>
        </dgm:presLayoutVars>
      </dgm:prSet>
      <dgm:spPr/>
      <dgm:t>
        <a:bodyPr/>
        <a:lstStyle/>
        <a:p>
          <a:endParaRPr lang="en-GB"/>
        </a:p>
      </dgm:t>
    </dgm:pt>
    <dgm:pt modelId="{DCA9A7B3-70CB-4032-801F-2D50918A46BB}" type="pres">
      <dgm:prSet presAssocID="{D5405378-FE37-4414-8B86-6F724907ACA8}" presName="parTxOnlySpace" presStyleCnt="0"/>
      <dgm:spPr/>
    </dgm:pt>
    <dgm:pt modelId="{28A1C3C0-6F91-45DE-98EB-2E94096598D4}" type="pres">
      <dgm:prSet presAssocID="{1A9572A6-C253-45B2-9133-7A5A3E61A65D}" presName="parTxOnly" presStyleLbl="node1" presStyleIdx="2" presStyleCnt="3">
        <dgm:presLayoutVars>
          <dgm:chMax val="0"/>
          <dgm:chPref val="0"/>
          <dgm:bulletEnabled val="1"/>
        </dgm:presLayoutVars>
      </dgm:prSet>
      <dgm:spPr/>
      <dgm:t>
        <a:bodyPr/>
        <a:lstStyle/>
        <a:p>
          <a:endParaRPr lang="en-GB"/>
        </a:p>
      </dgm:t>
    </dgm:pt>
  </dgm:ptLst>
  <dgm:cxnLst>
    <dgm:cxn modelId="{DACF7CE0-2B43-45C1-BA63-25FB1871A72F}" type="presOf" srcId="{1A9572A6-C253-45B2-9133-7A5A3E61A65D}" destId="{28A1C3C0-6F91-45DE-98EB-2E94096598D4}" srcOrd="0" destOrd="0" presId="urn:microsoft.com/office/officeart/2005/8/layout/chevron1"/>
    <dgm:cxn modelId="{AA21545F-1B51-4753-9BCC-8CB2F626F314}" srcId="{D248B736-8226-4CE3-98C7-8FD776B99647}" destId="{E479ADD1-2B82-4E41-BB98-EB74E34B8DF1}" srcOrd="0" destOrd="0" parTransId="{703D0277-F868-430A-8106-85941E55806B}" sibTransId="{6F00EF15-CC7C-4B6F-A154-1DBFBB3E6A56}"/>
    <dgm:cxn modelId="{DBFA5205-8288-435E-AA25-E0E2493FF10F}" type="presOf" srcId="{D248B736-8226-4CE3-98C7-8FD776B99647}" destId="{2D85C474-9FDA-4BBF-930E-E62E98B140E5}" srcOrd="0" destOrd="0" presId="urn:microsoft.com/office/officeart/2005/8/layout/chevron1"/>
    <dgm:cxn modelId="{378FC2D8-F154-443A-8939-BBC879BEF333}" srcId="{D248B736-8226-4CE3-98C7-8FD776B99647}" destId="{1A647929-D1DB-4C98-B473-4C5529E75A62}" srcOrd="1" destOrd="0" parTransId="{4ACE8F20-D9E2-43F4-9EBD-ADE1BEB801F0}" sibTransId="{D5405378-FE37-4414-8B86-6F724907ACA8}"/>
    <dgm:cxn modelId="{676052B3-403A-4FC7-83C6-34D966447065}" type="presOf" srcId="{E479ADD1-2B82-4E41-BB98-EB74E34B8DF1}" destId="{F2897122-1355-4DCD-ACBB-5C288754FC20}" srcOrd="0" destOrd="0" presId="urn:microsoft.com/office/officeart/2005/8/layout/chevron1"/>
    <dgm:cxn modelId="{C35DC6B7-B17B-452D-B0CB-BA4D7125FF2A}" srcId="{D248B736-8226-4CE3-98C7-8FD776B99647}" destId="{1A9572A6-C253-45B2-9133-7A5A3E61A65D}" srcOrd="2" destOrd="0" parTransId="{8F267EF9-0CFF-4376-87FD-CE942D141E3A}" sibTransId="{B4D5E9C6-1725-47D2-98B7-BF7D4411CB50}"/>
    <dgm:cxn modelId="{70346C4F-A85A-4935-9D9C-20FADFDC566C}" type="presOf" srcId="{1A647929-D1DB-4C98-B473-4C5529E75A62}" destId="{FC548155-6871-41DF-AF6F-CBCD7E2A47B6}" srcOrd="0" destOrd="0" presId="urn:microsoft.com/office/officeart/2005/8/layout/chevron1"/>
    <dgm:cxn modelId="{6CCE3C53-13EB-4F73-B235-BE47F3E42422}" type="presParOf" srcId="{2D85C474-9FDA-4BBF-930E-E62E98B140E5}" destId="{F2897122-1355-4DCD-ACBB-5C288754FC20}" srcOrd="0" destOrd="0" presId="urn:microsoft.com/office/officeart/2005/8/layout/chevron1"/>
    <dgm:cxn modelId="{878AE9CC-34D3-429E-BD45-589CBD2F8567}" type="presParOf" srcId="{2D85C474-9FDA-4BBF-930E-E62E98B140E5}" destId="{09BEF845-A01E-471A-8951-36502D0C6598}" srcOrd="1" destOrd="0" presId="urn:microsoft.com/office/officeart/2005/8/layout/chevron1"/>
    <dgm:cxn modelId="{63E437FA-115F-4114-A92E-4A4B25794FF6}" type="presParOf" srcId="{2D85C474-9FDA-4BBF-930E-E62E98B140E5}" destId="{FC548155-6871-41DF-AF6F-CBCD7E2A47B6}" srcOrd="2" destOrd="0" presId="urn:microsoft.com/office/officeart/2005/8/layout/chevron1"/>
    <dgm:cxn modelId="{990B772C-88BD-43B9-8889-B9F4C3602BE6}" type="presParOf" srcId="{2D85C474-9FDA-4BBF-930E-E62E98B140E5}" destId="{DCA9A7B3-70CB-4032-801F-2D50918A46BB}" srcOrd="3" destOrd="0" presId="urn:microsoft.com/office/officeart/2005/8/layout/chevron1"/>
    <dgm:cxn modelId="{7A22E1B0-C6B4-4D32-BD63-1E1A5AC1FAB2}" type="presParOf" srcId="{2D85C474-9FDA-4BBF-930E-E62E98B140E5}" destId="{28A1C3C0-6F91-45DE-98EB-2E94096598D4}"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D6A7D7-34BC-47D4-855F-358595113B90}" type="doc">
      <dgm:prSet loTypeId="urn:microsoft.com/office/officeart/2005/8/layout/vProcess5" loCatId="process" qsTypeId="urn:microsoft.com/office/officeart/2005/8/quickstyle/simple1" qsCatId="simple" csTypeId="urn:microsoft.com/office/officeart/2005/8/colors/colorful2" csCatId="colorful" phldr="1"/>
      <dgm:spPr/>
    </dgm:pt>
    <dgm:pt modelId="{F3BB0AD5-6AAD-4F04-BCF0-CB9CCA115012}">
      <dgm:prSet phldrT="[Text]"/>
      <dgm:spPr/>
      <dgm:t>
        <a:bodyPr/>
        <a:lstStyle/>
        <a:p>
          <a:r>
            <a:rPr lang="en-GB" dirty="0" smtClean="0"/>
            <a:t>Select 3 reference samples; one of each type for comparison</a:t>
          </a:r>
          <a:endParaRPr lang="en-GB" dirty="0"/>
        </a:p>
      </dgm:t>
    </dgm:pt>
    <dgm:pt modelId="{9A56575C-2A34-4B7F-A6FF-F5D48C079F62}" type="parTrans" cxnId="{9F5FB86A-3130-4BBF-86E9-F23B51D9D754}">
      <dgm:prSet/>
      <dgm:spPr/>
      <dgm:t>
        <a:bodyPr/>
        <a:lstStyle/>
        <a:p>
          <a:endParaRPr lang="en-GB"/>
        </a:p>
      </dgm:t>
    </dgm:pt>
    <dgm:pt modelId="{1119DFFF-98E2-4AB2-91D1-A72DC8FF1360}" type="sibTrans" cxnId="{9F5FB86A-3130-4BBF-86E9-F23B51D9D754}">
      <dgm:prSet/>
      <dgm:spPr/>
      <dgm:t>
        <a:bodyPr/>
        <a:lstStyle/>
        <a:p>
          <a:endParaRPr lang="en-GB"/>
        </a:p>
      </dgm:t>
    </dgm:pt>
    <dgm:pt modelId="{D6AA54A2-AE5E-4E52-9A5C-CE77A0636617}">
      <dgm:prSet phldrT="[Text]"/>
      <dgm:spPr/>
      <dgm:t>
        <a:bodyPr/>
        <a:lstStyle/>
        <a:p>
          <a:r>
            <a:rPr lang="en-GB" dirty="0" smtClean="0"/>
            <a:t>Reduce the three reference and one unknown samples to twenty representative clusters</a:t>
          </a:r>
          <a:endParaRPr lang="en-GB" dirty="0"/>
        </a:p>
      </dgm:t>
    </dgm:pt>
    <dgm:pt modelId="{4250C6E0-969E-4596-959A-CDB2488BE969}" type="parTrans" cxnId="{E1F1172F-A372-48CA-A3A5-4AEF3FD9DA91}">
      <dgm:prSet/>
      <dgm:spPr/>
      <dgm:t>
        <a:bodyPr/>
        <a:lstStyle/>
        <a:p>
          <a:endParaRPr lang="en-GB"/>
        </a:p>
      </dgm:t>
    </dgm:pt>
    <dgm:pt modelId="{FEE0D276-8919-41A3-9FA3-50E8DA630CEE}" type="sibTrans" cxnId="{E1F1172F-A372-48CA-A3A5-4AEF3FD9DA91}">
      <dgm:prSet/>
      <dgm:spPr/>
      <dgm:t>
        <a:bodyPr/>
        <a:lstStyle/>
        <a:p>
          <a:endParaRPr lang="en-GB"/>
        </a:p>
      </dgm:t>
    </dgm:pt>
    <dgm:pt modelId="{1A24C19C-FE84-41B6-8A09-B9EDBBC7C57A}">
      <dgm:prSet phldrT="[Text]"/>
      <dgm:spPr/>
      <dgm:t>
        <a:bodyPr/>
        <a:lstStyle/>
        <a:p>
          <a:r>
            <a:rPr lang="en-GB" dirty="0" smtClean="0"/>
            <a:t> corona</a:t>
          </a:r>
          <a:endParaRPr lang="en-GB" dirty="0"/>
        </a:p>
      </dgm:t>
    </dgm:pt>
    <dgm:pt modelId="{75B575D9-62A7-4E1D-BD1B-00D93021CC3E}" type="parTrans" cxnId="{A87F264A-2D6F-4057-BD2E-C54FD8815984}">
      <dgm:prSet/>
      <dgm:spPr/>
      <dgm:t>
        <a:bodyPr/>
        <a:lstStyle/>
        <a:p>
          <a:endParaRPr lang="en-GB"/>
        </a:p>
      </dgm:t>
    </dgm:pt>
    <dgm:pt modelId="{138F8CEB-ADDC-4111-BB21-CF8B05F792A1}" type="sibTrans" cxnId="{A87F264A-2D6F-4057-BD2E-C54FD8815984}">
      <dgm:prSet/>
      <dgm:spPr/>
      <dgm:t>
        <a:bodyPr/>
        <a:lstStyle/>
        <a:p>
          <a:endParaRPr lang="en-GB"/>
        </a:p>
      </dgm:t>
    </dgm:pt>
    <dgm:pt modelId="{09A3264B-441F-403D-80C2-60EC4F347D66}">
      <dgm:prSet phldrT="[Text]"/>
      <dgm:spPr/>
      <dgm:t>
        <a:bodyPr/>
        <a:lstStyle/>
        <a:p>
          <a:r>
            <a:rPr lang="en-GB" dirty="0" smtClean="0"/>
            <a:t> surface</a:t>
          </a:r>
          <a:endParaRPr lang="en-GB" dirty="0"/>
        </a:p>
      </dgm:t>
    </dgm:pt>
    <dgm:pt modelId="{0299AE20-2643-421C-8577-DA816D2668DB}" type="parTrans" cxnId="{F539F9E8-C703-4C75-AA5C-FF96BB2945E4}">
      <dgm:prSet/>
      <dgm:spPr/>
      <dgm:t>
        <a:bodyPr/>
        <a:lstStyle/>
        <a:p>
          <a:endParaRPr lang="en-GB"/>
        </a:p>
      </dgm:t>
    </dgm:pt>
    <dgm:pt modelId="{2C3AF31A-76D9-42B7-8DB7-597252A05631}" type="sibTrans" cxnId="{F539F9E8-C703-4C75-AA5C-FF96BB2945E4}">
      <dgm:prSet/>
      <dgm:spPr/>
      <dgm:t>
        <a:bodyPr/>
        <a:lstStyle/>
        <a:p>
          <a:endParaRPr lang="en-GB"/>
        </a:p>
      </dgm:t>
    </dgm:pt>
    <dgm:pt modelId="{8035CAA0-E10F-45DC-AF08-65A87D98BEF7}">
      <dgm:prSet phldrT="[Text]"/>
      <dgm:spPr/>
      <dgm:t>
        <a:bodyPr/>
        <a:lstStyle/>
        <a:p>
          <a:r>
            <a:rPr lang="en-GB" dirty="0" smtClean="0"/>
            <a:t> void</a:t>
          </a:r>
          <a:endParaRPr lang="en-GB" dirty="0"/>
        </a:p>
      </dgm:t>
    </dgm:pt>
    <dgm:pt modelId="{88633A1C-324E-48FE-BE73-3C9340A13AB7}" type="parTrans" cxnId="{CEAA693E-0DD4-4F71-9CC9-89EED7A427FC}">
      <dgm:prSet/>
      <dgm:spPr/>
      <dgm:t>
        <a:bodyPr/>
        <a:lstStyle/>
        <a:p>
          <a:endParaRPr lang="en-GB"/>
        </a:p>
      </dgm:t>
    </dgm:pt>
    <dgm:pt modelId="{74340063-6E90-4C46-B311-AE0E33F68BFC}" type="sibTrans" cxnId="{CEAA693E-0DD4-4F71-9CC9-89EED7A427FC}">
      <dgm:prSet/>
      <dgm:spPr/>
      <dgm:t>
        <a:bodyPr/>
        <a:lstStyle/>
        <a:p>
          <a:endParaRPr lang="en-GB"/>
        </a:p>
      </dgm:t>
    </dgm:pt>
    <dgm:pt modelId="{27B4163A-6ADD-4898-AB7E-6BA22BABB979}">
      <dgm:prSet phldrT="[Text]"/>
      <dgm:spPr/>
      <dgm:t>
        <a:bodyPr/>
        <a:lstStyle/>
        <a:p>
          <a:r>
            <a:rPr lang="en-GB" dirty="0" smtClean="0"/>
            <a:t>Compare Euclidean distance of the unknown sample features to each of reference sample features</a:t>
          </a:r>
          <a:endParaRPr lang="en-GB" dirty="0"/>
        </a:p>
      </dgm:t>
    </dgm:pt>
    <dgm:pt modelId="{12B66A2E-47A8-4D01-84DF-1FEB2F2AF7E8}" type="parTrans" cxnId="{46E1EBDB-DD3B-4FE7-AB51-2C1E50181CD1}">
      <dgm:prSet/>
      <dgm:spPr/>
      <dgm:t>
        <a:bodyPr/>
        <a:lstStyle/>
        <a:p>
          <a:endParaRPr lang="en-GB"/>
        </a:p>
      </dgm:t>
    </dgm:pt>
    <dgm:pt modelId="{7227501A-0233-45CD-8CED-A83EB420A0F8}" type="sibTrans" cxnId="{46E1EBDB-DD3B-4FE7-AB51-2C1E50181CD1}">
      <dgm:prSet/>
      <dgm:spPr/>
      <dgm:t>
        <a:bodyPr/>
        <a:lstStyle/>
        <a:p>
          <a:endParaRPr lang="en-GB"/>
        </a:p>
      </dgm:t>
    </dgm:pt>
    <dgm:pt modelId="{B3DFBD3A-A214-4BDC-8B72-2355008EF9A1}">
      <dgm:prSet phldrT="[Text]"/>
      <dgm:spPr/>
      <dgm:t>
        <a:bodyPr/>
        <a:lstStyle/>
        <a:p>
          <a:r>
            <a:rPr lang="en-GB" dirty="0" smtClean="0"/>
            <a:t>Using </a:t>
          </a:r>
          <a:r>
            <a:rPr lang="en-GB" dirty="0" err="1" smtClean="0"/>
            <a:t>dU</a:t>
          </a:r>
          <a:r>
            <a:rPr lang="en-GB" dirty="0" smtClean="0"/>
            <a:t>/</a:t>
          </a:r>
          <a:r>
            <a:rPr lang="en-GB" dirty="0" err="1" smtClean="0"/>
            <a:t>dT</a:t>
          </a:r>
          <a:r>
            <a:rPr lang="en-GB" dirty="0" smtClean="0"/>
            <a:t> graph due to distinct features</a:t>
          </a:r>
          <a:endParaRPr lang="en-GB" dirty="0"/>
        </a:p>
      </dgm:t>
    </dgm:pt>
    <dgm:pt modelId="{97E18D87-3D47-47DD-A85C-1E643F23EFB3}" type="parTrans" cxnId="{7C2979E2-307F-4179-9316-098CB22DBEC4}">
      <dgm:prSet/>
      <dgm:spPr/>
      <dgm:t>
        <a:bodyPr/>
        <a:lstStyle/>
        <a:p>
          <a:endParaRPr lang="en-GB"/>
        </a:p>
      </dgm:t>
    </dgm:pt>
    <dgm:pt modelId="{39225C0A-A32F-4126-BDB7-0A01B94BC5D4}" type="sibTrans" cxnId="{7C2979E2-307F-4179-9316-098CB22DBEC4}">
      <dgm:prSet/>
      <dgm:spPr/>
      <dgm:t>
        <a:bodyPr/>
        <a:lstStyle/>
        <a:p>
          <a:endParaRPr lang="en-GB"/>
        </a:p>
      </dgm:t>
    </dgm:pt>
    <dgm:pt modelId="{FD28A525-6C95-4779-B836-9A610ACF5232}">
      <dgm:prSet phldrT="[Text]"/>
      <dgm:spPr/>
      <dgm:t>
        <a:bodyPr/>
        <a:lstStyle/>
        <a:p>
          <a:r>
            <a:rPr lang="en-GB" dirty="0" smtClean="0"/>
            <a:t>Competitive Neural Network used for feature extraction</a:t>
          </a:r>
          <a:endParaRPr lang="en-GB" dirty="0"/>
        </a:p>
      </dgm:t>
    </dgm:pt>
    <dgm:pt modelId="{4D54E6AA-A5F5-4BB0-B97B-9218C9BD86C7}" type="parTrans" cxnId="{BE772C0D-1EEC-468F-96E7-19DACEAA20A5}">
      <dgm:prSet/>
      <dgm:spPr/>
      <dgm:t>
        <a:bodyPr/>
        <a:lstStyle/>
        <a:p>
          <a:endParaRPr lang="en-GB"/>
        </a:p>
      </dgm:t>
    </dgm:pt>
    <dgm:pt modelId="{296327E4-B836-42D3-8BE7-AD70F003ECCD}" type="sibTrans" cxnId="{BE772C0D-1EEC-468F-96E7-19DACEAA20A5}">
      <dgm:prSet/>
      <dgm:spPr/>
      <dgm:t>
        <a:bodyPr/>
        <a:lstStyle/>
        <a:p>
          <a:endParaRPr lang="en-GB"/>
        </a:p>
      </dgm:t>
    </dgm:pt>
    <dgm:pt modelId="{A4EBA8DC-246F-45CB-8330-5E5341A9349D}">
      <dgm:prSet phldrT="[Text]"/>
      <dgm:spPr/>
      <dgm:t>
        <a:bodyPr/>
        <a:lstStyle/>
        <a:p>
          <a:r>
            <a:rPr lang="en-GB" dirty="0" smtClean="0"/>
            <a:t>Shortest distance indicates class</a:t>
          </a:r>
          <a:endParaRPr lang="en-GB" dirty="0"/>
        </a:p>
      </dgm:t>
    </dgm:pt>
    <dgm:pt modelId="{D74E7268-288D-47C6-BBCF-D1B74CE37415}" type="parTrans" cxnId="{95E9EE28-392D-46CE-9BD1-CFCC6C6354A9}">
      <dgm:prSet/>
      <dgm:spPr/>
      <dgm:t>
        <a:bodyPr/>
        <a:lstStyle/>
        <a:p>
          <a:endParaRPr lang="en-GB"/>
        </a:p>
      </dgm:t>
    </dgm:pt>
    <dgm:pt modelId="{C8C07F81-F60A-4E61-9D1B-2371D79692D4}" type="sibTrans" cxnId="{95E9EE28-392D-46CE-9BD1-CFCC6C6354A9}">
      <dgm:prSet/>
      <dgm:spPr/>
      <dgm:t>
        <a:bodyPr/>
        <a:lstStyle/>
        <a:p>
          <a:endParaRPr lang="en-GB"/>
        </a:p>
      </dgm:t>
    </dgm:pt>
    <dgm:pt modelId="{11233FEA-C63A-4DA0-9EDF-9972FECFC0E9}" type="pres">
      <dgm:prSet presAssocID="{0FD6A7D7-34BC-47D4-855F-358595113B90}" presName="outerComposite" presStyleCnt="0">
        <dgm:presLayoutVars>
          <dgm:chMax val="5"/>
          <dgm:dir/>
          <dgm:resizeHandles val="exact"/>
        </dgm:presLayoutVars>
      </dgm:prSet>
      <dgm:spPr/>
    </dgm:pt>
    <dgm:pt modelId="{C18F61D0-EB02-4ECA-8D2C-ACC3B0471F4D}" type="pres">
      <dgm:prSet presAssocID="{0FD6A7D7-34BC-47D4-855F-358595113B90}" presName="dummyMaxCanvas" presStyleCnt="0">
        <dgm:presLayoutVars/>
      </dgm:prSet>
      <dgm:spPr/>
    </dgm:pt>
    <dgm:pt modelId="{4196EE0D-AB18-4373-A285-41DB6E5D162A}" type="pres">
      <dgm:prSet presAssocID="{0FD6A7D7-34BC-47D4-855F-358595113B90}" presName="ThreeNodes_1" presStyleLbl="node1" presStyleIdx="0" presStyleCnt="3">
        <dgm:presLayoutVars>
          <dgm:bulletEnabled val="1"/>
        </dgm:presLayoutVars>
      </dgm:prSet>
      <dgm:spPr/>
      <dgm:t>
        <a:bodyPr/>
        <a:lstStyle/>
        <a:p>
          <a:endParaRPr lang="en-GB"/>
        </a:p>
      </dgm:t>
    </dgm:pt>
    <dgm:pt modelId="{2590E1CA-5CC7-4A00-87DA-7C2F6F0DA091}" type="pres">
      <dgm:prSet presAssocID="{0FD6A7D7-34BC-47D4-855F-358595113B90}" presName="ThreeNodes_2" presStyleLbl="node1" presStyleIdx="1" presStyleCnt="3">
        <dgm:presLayoutVars>
          <dgm:bulletEnabled val="1"/>
        </dgm:presLayoutVars>
      </dgm:prSet>
      <dgm:spPr/>
      <dgm:t>
        <a:bodyPr/>
        <a:lstStyle/>
        <a:p>
          <a:endParaRPr lang="en-GB"/>
        </a:p>
      </dgm:t>
    </dgm:pt>
    <dgm:pt modelId="{54436F53-FF61-4DC4-B970-5D0130C1ED84}" type="pres">
      <dgm:prSet presAssocID="{0FD6A7D7-34BC-47D4-855F-358595113B90}" presName="ThreeNodes_3" presStyleLbl="node1" presStyleIdx="2" presStyleCnt="3">
        <dgm:presLayoutVars>
          <dgm:bulletEnabled val="1"/>
        </dgm:presLayoutVars>
      </dgm:prSet>
      <dgm:spPr/>
      <dgm:t>
        <a:bodyPr/>
        <a:lstStyle/>
        <a:p>
          <a:endParaRPr lang="en-GB"/>
        </a:p>
      </dgm:t>
    </dgm:pt>
    <dgm:pt modelId="{84D25399-3C82-497F-97B2-66D743B52BF1}" type="pres">
      <dgm:prSet presAssocID="{0FD6A7D7-34BC-47D4-855F-358595113B90}" presName="ThreeConn_1-2" presStyleLbl="fgAccFollowNode1" presStyleIdx="0" presStyleCnt="2">
        <dgm:presLayoutVars>
          <dgm:bulletEnabled val="1"/>
        </dgm:presLayoutVars>
      </dgm:prSet>
      <dgm:spPr/>
      <dgm:t>
        <a:bodyPr/>
        <a:lstStyle/>
        <a:p>
          <a:endParaRPr lang="en-GB"/>
        </a:p>
      </dgm:t>
    </dgm:pt>
    <dgm:pt modelId="{E5530205-55A6-458D-9353-DFF422130C5A}" type="pres">
      <dgm:prSet presAssocID="{0FD6A7D7-34BC-47D4-855F-358595113B90}" presName="ThreeConn_2-3" presStyleLbl="fgAccFollowNode1" presStyleIdx="1" presStyleCnt="2">
        <dgm:presLayoutVars>
          <dgm:bulletEnabled val="1"/>
        </dgm:presLayoutVars>
      </dgm:prSet>
      <dgm:spPr/>
      <dgm:t>
        <a:bodyPr/>
        <a:lstStyle/>
        <a:p>
          <a:endParaRPr lang="en-GB"/>
        </a:p>
      </dgm:t>
    </dgm:pt>
    <dgm:pt modelId="{66B42D1F-1DB4-47C5-BECE-106262A21DA4}" type="pres">
      <dgm:prSet presAssocID="{0FD6A7D7-34BC-47D4-855F-358595113B90}" presName="ThreeNodes_1_text" presStyleLbl="node1" presStyleIdx="2" presStyleCnt="3">
        <dgm:presLayoutVars>
          <dgm:bulletEnabled val="1"/>
        </dgm:presLayoutVars>
      </dgm:prSet>
      <dgm:spPr/>
      <dgm:t>
        <a:bodyPr/>
        <a:lstStyle/>
        <a:p>
          <a:endParaRPr lang="en-GB"/>
        </a:p>
      </dgm:t>
    </dgm:pt>
    <dgm:pt modelId="{99318F43-DA38-4965-BFCB-7A2DD245F756}" type="pres">
      <dgm:prSet presAssocID="{0FD6A7D7-34BC-47D4-855F-358595113B90}" presName="ThreeNodes_2_text" presStyleLbl="node1" presStyleIdx="2" presStyleCnt="3">
        <dgm:presLayoutVars>
          <dgm:bulletEnabled val="1"/>
        </dgm:presLayoutVars>
      </dgm:prSet>
      <dgm:spPr/>
      <dgm:t>
        <a:bodyPr/>
        <a:lstStyle/>
        <a:p>
          <a:endParaRPr lang="en-GB"/>
        </a:p>
      </dgm:t>
    </dgm:pt>
    <dgm:pt modelId="{501D6D7D-F953-48FC-9FC7-2888EB10CFDF}" type="pres">
      <dgm:prSet presAssocID="{0FD6A7D7-34BC-47D4-855F-358595113B90}" presName="ThreeNodes_3_text" presStyleLbl="node1" presStyleIdx="2" presStyleCnt="3">
        <dgm:presLayoutVars>
          <dgm:bulletEnabled val="1"/>
        </dgm:presLayoutVars>
      </dgm:prSet>
      <dgm:spPr/>
      <dgm:t>
        <a:bodyPr/>
        <a:lstStyle/>
        <a:p>
          <a:endParaRPr lang="en-GB"/>
        </a:p>
      </dgm:t>
    </dgm:pt>
  </dgm:ptLst>
  <dgm:cxnLst>
    <dgm:cxn modelId="{BFEFD182-F379-4378-9498-B372CA59130F}" type="presOf" srcId="{D6AA54A2-AE5E-4E52-9A5C-CE77A0636617}" destId="{2590E1CA-5CC7-4A00-87DA-7C2F6F0DA091}" srcOrd="0" destOrd="0" presId="urn:microsoft.com/office/officeart/2005/8/layout/vProcess5"/>
    <dgm:cxn modelId="{CEAA693E-0DD4-4F71-9CC9-89EED7A427FC}" srcId="{F3BB0AD5-6AAD-4F04-BCF0-CB9CCA115012}" destId="{8035CAA0-E10F-45DC-AF08-65A87D98BEF7}" srcOrd="2" destOrd="0" parTransId="{88633A1C-324E-48FE-BE73-3C9340A13AB7}" sibTransId="{74340063-6E90-4C46-B311-AE0E33F68BFC}"/>
    <dgm:cxn modelId="{46E1EBDB-DD3B-4FE7-AB51-2C1E50181CD1}" srcId="{0FD6A7D7-34BC-47D4-855F-358595113B90}" destId="{27B4163A-6ADD-4898-AB7E-6BA22BABB979}" srcOrd="2" destOrd="0" parTransId="{12B66A2E-47A8-4D01-84DF-1FEB2F2AF7E8}" sibTransId="{7227501A-0233-45CD-8CED-A83EB420A0F8}"/>
    <dgm:cxn modelId="{02A44AC8-C481-4D5D-9769-ED621CBDA2AE}" type="presOf" srcId="{B3DFBD3A-A214-4BDC-8B72-2355008EF9A1}" destId="{2590E1CA-5CC7-4A00-87DA-7C2F6F0DA091}" srcOrd="0" destOrd="1" presId="urn:microsoft.com/office/officeart/2005/8/layout/vProcess5"/>
    <dgm:cxn modelId="{BB1767C4-7797-416B-9B6E-63D68EF6623B}" type="presOf" srcId="{09A3264B-441F-403D-80C2-60EC4F347D66}" destId="{66B42D1F-1DB4-47C5-BECE-106262A21DA4}" srcOrd="1" destOrd="2" presId="urn:microsoft.com/office/officeart/2005/8/layout/vProcess5"/>
    <dgm:cxn modelId="{B40AF42C-46EB-4C8B-A798-6D4F0F8B1402}" type="presOf" srcId="{27B4163A-6ADD-4898-AB7E-6BA22BABB979}" destId="{501D6D7D-F953-48FC-9FC7-2888EB10CFDF}" srcOrd="1" destOrd="0" presId="urn:microsoft.com/office/officeart/2005/8/layout/vProcess5"/>
    <dgm:cxn modelId="{853825BD-36C3-4C35-A687-7E6AC312F312}" type="presOf" srcId="{A4EBA8DC-246F-45CB-8330-5E5341A9349D}" destId="{54436F53-FF61-4DC4-B970-5D0130C1ED84}" srcOrd="0" destOrd="1" presId="urn:microsoft.com/office/officeart/2005/8/layout/vProcess5"/>
    <dgm:cxn modelId="{9F5FB86A-3130-4BBF-86E9-F23B51D9D754}" srcId="{0FD6A7D7-34BC-47D4-855F-358595113B90}" destId="{F3BB0AD5-6AAD-4F04-BCF0-CB9CCA115012}" srcOrd="0" destOrd="0" parTransId="{9A56575C-2A34-4B7F-A6FF-F5D48C079F62}" sibTransId="{1119DFFF-98E2-4AB2-91D1-A72DC8FF1360}"/>
    <dgm:cxn modelId="{E0E03C50-4447-4F8E-AA2E-60B76FBC19C1}" type="presOf" srcId="{FD28A525-6C95-4779-B836-9A610ACF5232}" destId="{2590E1CA-5CC7-4A00-87DA-7C2F6F0DA091}" srcOrd="0" destOrd="2" presId="urn:microsoft.com/office/officeart/2005/8/layout/vProcess5"/>
    <dgm:cxn modelId="{2A83509C-68B0-438E-8FA7-E96739F5185C}" type="presOf" srcId="{1A24C19C-FE84-41B6-8A09-B9EDBBC7C57A}" destId="{4196EE0D-AB18-4373-A285-41DB6E5D162A}" srcOrd="0" destOrd="1" presId="urn:microsoft.com/office/officeart/2005/8/layout/vProcess5"/>
    <dgm:cxn modelId="{C372D0F2-1350-44E9-B57F-B324293E0126}" type="presOf" srcId="{8035CAA0-E10F-45DC-AF08-65A87D98BEF7}" destId="{66B42D1F-1DB4-47C5-BECE-106262A21DA4}" srcOrd="1" destOrd="3" presId="urn:microsoft.com/office/officeart/2005/8/layout/vProcess5"/>
    <dgm:cxn modelId="{4711A6C9-0347-450C-8ECB-835EC5C9C266}" type="presOf" srcId="{F3BB0AD5-6AAD-4F04-BCF0-CB9CCA115012}" destId="{4196EE0D-AB18-4373-A285-41DB6E5D162A}" srcOrd="0" destOrd="0" presId="urn:microsoft.com/office/officeart/2005/8/layout/vProcess5"/>
    <dgm:cxn modelId="{B4D127DF-FD24-4383-93C6-E2BF219E34C2}" type="presOf" srcId="{1A24C19C-FE84-41B6-8A09-B9EDBBC7C57A}" destId="{66B42D1F-1DB4-47C5-BECE-106262A21DA4}" srcOrd="1" destOrd="1" presId="urn:microsoft.com/office/officeart/2005/8/layout/vProcess5"/>
    <dgm:cxn modelId="{210E863C-DE03-4FD5-8D03-1E7EAD284FAF}" type="presOf" srcId="{8035CAA0-E10F-45DC-AF08-65A87D98BEF7}" destId="{4196EE0D-AB18-4373-A285-41DB6E5D162A}" srcOrd="0" destOrd="3" presId="urn:microsoft.com/office/officeart/2005/8/layout/vProcess5"/>
    <dgm:cxn modelId="{1298C64C-262A-461E-946C-23C840B1F62B}" type="presOf" srcId="{FEE0D276-8919-41A3-9FA3-50E8DA630CEE}" destId="{E5530205-55A6-458D-9353-DFF422130C5A}" srcOrd="0" destOrd="0" presId="urn:microsoft.com/office/officeart/2005/8/layout/vProcess5"/>
    <dgm:cxn modelId="{7C2979E2-307F-4179-9316-098CB22DBEC4}" srcId="{D6AA54A2-AE5E-4E52-9A5C-CE77A0636617}" destId="{B3DFBD3A-A214-4BDC-8B72-2355008EF9A1}" srcOrd="0" destOrd="0" parTransId="{97E18D87-3D47-47DD-A85C-1E643F23EFB3}" sibTransId="{39225C0A-A32F-4126-BDB7-0A01B94BC5D4}"/>
    <dgm:cxn modelId="{B711EDA9-F33D-4001-8489-0C3FB161B11C}" type="presOf" srcId="{FD28A525-6C95-4779-B836-9A610ACF5232}" destId="{99318F43-DA38-4965-BFCB-7A2DD245F756}" srcOrd="1" destOrd="2" presId="urn:microsoft.com/office/officeart/2005/8/layout/vProcess5"/>
    <dgm:cxn modelId="{37FFCA3C-F2B3-425F-864D-107323FA3D92}" type="presOf" srcId="{F3BB0AD5-6AAD-4F04-BCF0-CB9CCA115012}" destId="{66B42D1F-1DB4-47C5-BECE-106262A21DA4}" srcOrd="1" destOrd="0" presId="urn:microsoft.com/office/officeart/2005/8/layout/vProcess5"/>
    <dgm:cxn modelId="{B0B1CFE9-5E44-411F-B89D-0E53D039D52E}" type="presOf" srcId="{09A3264B-441F-403D-80C2-60EC4F347D66}" destId="{4196EE0D-AB18-4373-A285-41DB6E5D162A}" srcOrd="0" destOrd="2" presId="urn:microsoft.com/office/officeart/2005/8/layout/vProcess5"/>
    <dgm:cxn modelId="{A87F264A-2D6F-4057-BD2E-C54FD8815984}" srcId="{F3BB0AD5-6AAD-4F04-BCF0-CB9CCA115012}" destId="{1A24C19C-FE84-41B6-8A09-B9EDBBC7C57A}" srcOrd="0" destOrd="0" parTransId="{75B575D9-62A7-4E1D-BD1B-00D93021CC3E}" sibTransId="{138F8CEB-ADDC-4111-BB21-CF8B05F792A1}"/>
    <dgm:cxn modelId="{F539F9E8-C703-4C75-AA5C-FF96BB2945E4}" srcId="{F3BB0AD5-6AAD-4F04-BCF0-CB9CCA115012}" destId="{09A3264B-441F-403D-80C2-60EC4F347D66}" srcOrd="1" destOrd="0" parTransId="{0299AE20-2643-421C-8577-DA816D2668DB}" sibTransId="{2C3AF31A-76D9-42B7-8DB7-597252A05631}"/>
    <dgm:cxn modelId="{5DE5CF33-EF21-47FC-8627-CF91E601EF7A}" type="presOf" srcId="{27B4163A-6ADD-4898-AB7E-6BA22BABB979}" destId="{54436F53-FF61-4DC4-B970-5D0130C1ED84}" srcOrd="0" destOrd="0" presId="urn:microsoft.com/office/officeart/2005/8/layout/vProcess5"/>
    <dgm:cxn modelId="{E1F1172F-A372-48CA-A3A5-4AEF3FD9DA91}" srcId="{0FD6A7D7-34BC-47D4-855F-358595113B90}" destId="{D6AA54A2-AE5E-4E52-9A5C-CE77A0636617}" srcOrd="1" destOrd="0" parTransId="{4250C6E0-969E-4596-959A-CDB2488BE969}" sibTransId="{FEE0D276-8919-41A3-9FA3-50E8DA630CEE}"/>
    <dgm:cxn modelId="{10A74005-05D8-4C57-BAAA-B17D05E2A31F}" type="presOf" srcId="{A4EBA8DC-246F-45CB-8330-5E5341A9349D}" destId="{501D6D7D-F953-48FC-9FC7-2888EB10CFDF}" srcOrd="1" destOrd="1" presId="urn:microsoft.com/office/officeart/2005/8/layout/vProcess5"/>
    <dgm:cxn modelId="{95E9EE28-392D-46CE-9BD1-CFCC6C6354A9}" srcId="{27B4163A-6ADD-4898-AB7E-6BA22BABB979}" destId="{A4EBA8DC-246F-45CB-8330-5E5341A9349D}" srcOrd="0" destOrd="0" parTransId="{D74E7268-288D-47C6-BBCF-D1B74CE37415}" sibTransId="{C8C07F81-F60A-4E61-9D1B-2371D79692D4}"/>
    <dgm:cxn modelId="{0B830883-2E48-41B4-AA51-3BB965005821}" type="presOf" srcId="{B3DFBD3A-A214-4BDC-8B72-2355008EF9A1}" destId="{99318F43-DA38-4965-BFCB-7A2DD245F756}" srcOrd="1" destOrd="1" presId="urn:microsoft.com/office/officeart/2005/8/layout/vProcess5"/>
    <dgm:cxn modelId="{1CA3D77C-0515-4CDB-A97D-91F212CCA748}" type="presOf" srcId="{1119DFFF-98E2-4AB2-91D1-A72DC8FF1360}" destId="{84D25399-3C82-497F-97B2-66D743B52BF1}" srcOrd="0" destOrd="0" presId="urn:microsoft.com/office/officeart/2005/8/layout/vProcess5"/>
    <dgm:cxn modelId="{78CABDB3-9E2B-497D-A773-D3AD45A165AA}" type="presOf" srcId="{0FD6A7D7-34BC-47D4-855F-358595113B90}" destId="{11233FEA-C63A-4DA0-9EDF-9972FECFC0E9}" srcOrd="0" destOrd="0" presId="urn:microsoft.com/office/officeart/2005/8/layout/vProcess5"/>
    <dgm:cxn modelId="{C6FAA0D7-7366-4890-B572-F818D241BD41}" type="presOf" srcId="{D6AA54A2-AE5E-4E52-9A5C-CE77A0636617}" destId="{99318F43-DA38-4965-BFCB-7A2DD245F756}" srcOrd="1" destOrd="0" presId="urn:microsoft.com/office/officeart/2005/8/layout/vProcess5"/>
    <dgm:cxn modelId="{BE772C0D-1EEC-468F-96E7-19DACEAA20A5}" srcId="{D6AA54A2-AE5E-4E52-9A5C-CE77A0636617}" destId="{FD28A525-6C95-4779-B836-9A610ACF5232}" srcOrd="1" destOrd="0" parTransId="{4D54E6AA-A5F5-4BB0-B97B-9218C9BD86C7}" sibTransId="{296327E4-B836-42D3-8BE7-AD70F003ECCD}"/>
    <dgm:cxn modelId="{C8F0F56D-D5D5-4D7F-B4E6-054DA539C3B1}" type="presParOf" srcId="{11233FEA-C63A-4DA0-9EDF-9972FECFC0E9}" destId="{C18F61D0-EB02-4ECA-8D2C-ACC3B0471F4D}" srcOrd="0" destOrd="0" presId="urn:microsoft.com/office/officeart/2005/8/layout/vProcess5"/>
    <dgm:cxn modelId="{6B00DB59-2AF9-4BBA-95DD-DD5C6D886BE4}" type="presParOf" srcId="{11233FEA-C63A-4DA0-9EDF-9972FECFC0E9}" destId="{4196EE0D-AB18-4373-A285-41DB6E5D162A}" srcOrd="1" destOrd="0" presId="urn:microsoft.com/office/officeart/2005/8/layout/vProcess5"/>
    <dgm:cxn modelId="{A84378E1-3104-4732-8528-E67B71DC2BC7}" type="presParOf" srcId="{11233FEA-C63A-4DA0-9EDF-9972FECFC0E9}" destId="{2590E1CA-5CC7-4A00-87DA-7C2F6F0DA091}" srcOrd="2" destOrd="0" presId="urn:microsoft.com/office/officeart/2005/8/layout/vProcess5"/>
    <dgm:cxn modelId="{07E6F57F-4BF2-4F16-9921-C113DC475139}" type="presParOf" srcId="{11233FEA-C63A-4DA0-9EDF-9972FECFC0E9}" destId="{54436F53-FF61-4DC4-B970-5D0130C1ED84}" srcOrd="3" destOrd="0" presId="urn:microsoft.com/office/officeart/2005/8/layout/vProcess5"/>
    <dgm:cxn modelId="{A6EF7BDE-A7C6-4A67-B036-A47F29D6173F}" type="presParOf" srcId="{11233FEA-C63A-4DA0-9EDF-9972FECFC0E9}" destId="{84D25399-3C82-497F-97B2-66D743B52BF1}" srcOrd="4" destOrd="0" presId="urn:microsoft.com/office/officeart/2005/8/layout/vProcess5"/>
    <dgm:cxn modelId="{DDAFEE80-4D9F-4C34-8504-4CCEBA86FF4C}" type="presParOf" srcId="{11233FEA-C63A-4DA0-9EDF-9972FECFC0E9}" destId="{E5530205-55A6-458D-9353-DFF422130C5A}" srcOrd="5" destOrd="0" presId="urn:microsoft.com/office/officeart/2005/8/layout/vProcess5"/>
    <dgm:cxn modelId="{1EEECE5A-4887-4BC7-8D85-67EC875D42D1}" type="presParOf" srcId="{11233FEA-C63A-4DA0-9EDF-9972FECFC0E9}" destId="{66B42D1F-1DB4-47C5-BECE-106262A21DA4}" srcOrd="6" destOrd="0" presId="urn:microsoft.com/office/officeart/2005/8/layout/vProcess5"/>
    <dgm:cxn modelId="{14EF679B-D4AB-4438-B485-6A154B914ECD}" type="presParOf" srcId="{11233FEA-C63A-4DA0-9EDF-9972FECFC0E9}" destId="{99318F43-DA38-4965-BFCB-7A2DD245F756}" srcOrd="7" destOrd="0" presId="urn:microsoft.com/office/officeart/2005/8/layout/vProcess5"/>
    <dgm:cxn modelId="{39C7A121-0386-44EB-9C43-1D035359A75E}" type="presParOf" srcId="{11233FEA-C63A-4DA0-9EDF-9972FECFC0E9}" destId="{501D6D7D-F953-48FC-9FC7-2888EB10CFDF}"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C30E3-861B-41B1-A78B-56901BD60B4F}">
      <dsp:nvSpPr>
        <dsp:cNvPr id="0" name=""/>
        <dsp:cNvSpPr/>
      </dsp:nvSpPr>
      <dsp:spPr>
        <a:xfrm>
          <a:off x="0" y="1350645"/>
          <a:ext cx="8426450" cy="1800860"/>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74D2AC-E1FF-4CA5-917E-87BF821FE7D6}">
      <dsp:nvSpPr>
        <dsp:cNvPr id="0" name=""/>
        <dsp:cNvSpPr/>
      </dsp:nvSpPr>
      <dsp:spPr>
        <a:xfrm>
          <a:off x="3795" y="0"/>
          <a:ext cx="1825593" cy="1800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b" anchorCtr="0">
          <a:noAutofit/>
        </a:bodyPr>
        <a:lstStyle/>
        <a:p>
          <a:pPr lvl="0" algn="ctr" defTabSz="2889250">
            <a:lnSpc>
              <a:spcPct val="90000"/>
            </a:lnSpc>
            <a:spcBef>
              <a:spcPct val="0"/>
            </a:spcBef>
            <a:spcAft>
              <a:spcPct val="35000"/>
            </a:spcAft>
          </a:pPr>
          <a:endParaRPr lang="en-GB" sz="6500" kern="1200"/>
        </a:p>
      </dsp:txBody>
      <dsp:txXfrm>
        <a:off x="3795" y="0"/>
        <a:ext cx="1825593" cy="1800860"/>
      </dsp:txXfrm>
    </dsp:sp>
    <dsp:sp modelId="{F16B51A1-2754-415B-8F30-EE056D630DEC}">
      <dsp:nvSpPr>
        <dsp:cNvPr id="0" name=""/>
        <dsp:cNvSpPr/>
      </dsp:nvSpPr>
      <dsp:spPr>
        <a:xfrm>
          <a:off x="691484" y="2025967"/>
          <a:ext cx="450215" cy="45021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44D5E7-B8F1-41C2-AA4D-5943CF73B096}">
      <dsp:nvSpPr>
        <dsp:cNvPr id="0" name=""/>
        <dsp:cNvSpPr/>
      </dsp:nvSpPr>
      <dsp:spPr>
        <a:xfrm>
          <a:off x="1920668" y="2701290"/>
          <a:ext cx="1825593" cy="1800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t" anchorCtr="0">
          <a:noAutofit/>
        </a:bodyPr>
        <a:lstStyle/>
        <a:p>
          <a:pPr lvl="0" algn="ctr" defTabSz="2889250">
            <a:lnSpc>
              <a:spcPct val="90000"/>
            </a:lnSpc>
            <a:spcBef>
              <a:spcPct val="0"/>
            </a:spcBef>
            <a:spcAft>
              <a:spcPct val="35000"/>
            </a:spcAft>
          </a:pPr>
          <a:endParaRPr lang="en-GB" sz="6500" kern="1200"/>
        </a:p>
      </dsp:txBody>
      <dsp:txXfrm>
        <a:off x="1920668" y="2701290"/>
        <a:ext cx="1825593" cy="1800860"/>
      </dsp:txXfrm>
    </dsp:sp>
    <dsp:sp modelId="{4A5E7B9C-DC11-417C-8399-88756ECD538B}">
      <dsp:nvSpPr>
        <dsp:cNvPr id="0" name=""/>
        <dsp:cNvSpPr/>
      </dsp:nvSpPr>
      <dsp:spPr>
        <a:xfrm>
          <a:off x="2608358" y="2025967"/>
          <a:ext cx="450215" cy="450215"/>
        </a:xfrm>
        <a:prstGeom prst="ellipse">
          <a:avLst/>
        </a:prstGeom>
        <a:solidFill>
          <a:schemeClr val="accent5">
            <a:hueOff val="3234324"/>
            <a:satOff val="6383"/>
            <a:lumOff val="-15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3C5734-5F5C-46A8-8BEE-2A90A54A2DB1}">
      <dsp:nvSpPr>
        <dsp:cNvPr id="0" name=""/>
        <dsp:cNvSpPr/>
      </dsp:nvSpPr>
      <dsp:spPr>
        <a:xfrm>
          <a:off x="3837542" y="0"/>
          <a:ext cx="1825593" cy="1800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b" anchorCtr="0">
          <a:noAutofit/>
        </a:bodyPr>
        <a:lstStyle/>
        <a:p>
          <a:pPr lvl="0" algn="ctr" defTabSz="2889250">
            <a:lnSpc>
              <a:spcPct val="90000"/>
            </a:lnSpc>
            <a:spcBef>
              <a:spcPct val="0"/>
            </a:spcBef>
            <a:spcAft>
              <a:spcPct val="35000"/>
            </a:spcAft>
          </a:pPr>
          <a:endParaRPr lang="en-GB" sz="6500" kern="1200"/>
        </a:p>
      </dsp:txBody>
      <dsp:txXfrm>
        <a:off x="3837542" y="0"/>
        <a:ext cx="1825593" cy="1800860"/>
      </dsp:txXfrm>
    </dsp:sp>
    <dsp:sp modelId="{932135A8-63B0-4106-A34A-4B8FED23C83C}">
      <dsp:nvSpPr>
        <dsp:cNvPr id="0" name=""/>
        <dsp:cNvSpPr/>
      </dsp:nvSpPr>
      <dsp:spPr>
        <a:xfrm>
          <a:off x="4525231" y="2025967"/>
          <a:ext cx="450215" cy="450215"/>
        </a:xfrm>
        <a:prstGeom prst="ellipse">
          <a:avLst/>
        </a:prstGeom>
        <a:solidFill>
          <a:schemeClr val="accent5">
            <a:hueOff val="6468649"/>
            <a:satOff val="12766"/>
            <a:lumOff val="-3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0F5E43-5D99-4070-8697-792D810FA799}">
      <dsp:nvSpPr>
        <dsp:cNvPr id="0" name=""/>
        <dsp:cNvSpPr/>
      </dsp:nvSpPr>
      <dsp:spPr>
        <a:xfrm>
          <a:off x="5754415" y="2701290"/>
          <a:ext cx="1825593" cy="1800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t" anchorCtr="0">
          <a:noAutofit/>
        </a:bodyPr>
        <a:lstStyle/>
        <a:p>
          <a:pPr lvl="0" algn="ctr" defTabSz="2889250">
            <a:lnSpc>
              <a:spcPct val="90000"/>
            </a:lnSpc>
            <a:spcBef>
              <a:spcPct val="0"/>
            </a:spcBef>
            <a:spcAft>
              <a:spcPct val="35000"/>
            </a:spcAft>
          </a:pPr>
          <a:endParaRPr lang="en-GB" sz="6500" kern="1200"/>
        </a:p>
      </dsp:txBody>
      <dsp:txXfrm>
        <a:off x="5754415" y="2701290"/>
        <a:ext cx="1825593" cy="1800860"/>
      </dsp:txXfrm>
    </dsp:sp>
    <dsp:sp modelId="{CBB39016-EF4C-4C49-AC9B-13E9156B14AE}">
      <dsp:nvSpPr>
        <dsp:cNvPr id="0" name=""/>
        <dsp:cNvSpPr/>
      </dsp:nvSpPr>
      <dsp:spPr>
        <a:xfrm>
          <a:off x="6442105" y="2025967"/>
          <a:ext cx="450215" cy="450215"/>
        </a:xfrm>
        <a:prstGeom prst="ellipse">
          <a:avLst/>
        </a:prstGeom>
        <a:solidFill>
          <a:schemeClr val="accent5">
            <a:hueOff val="9702973"/>
            <a:satOff val="19149"/>
            <a:lumOff val="-47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897122-1355-4DCD-ACBB-5C288754FC20}">
      <dsp:nvSpPr>
        <dsp:cNvPr id="0" name=""/>
        <dsp:cNvSpPr/>
      </dsp:nvSpPr>
      <dsp:spPr>
        <a:xfrm>
          <a:off x="2457" y="2263495"/>
          <a:ext cx="2994110" cy="1197644"/>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GB" sz="1600" kern="1200" smtClean="0"/>
            <a:t>Wavelet Signal Decomposition</a:t>
          </a:r>
          <a:endParaRPr lang="en-GB" sz="1600" kern="1200"/>
        </a:p>
      </dsp:txBody>
      <dsp:txXfrm>
        <a:off x="601279" y="2263495"/>
        <a:ext cx="1796466" cy="1197644"/>
      </dsp:txXfrm>
    </dsp:sp>
    <dsp:sp modelId="{FC548155-6871-41DF-AF6F-CBCD7E2A47B6}">
      <dsp:nvSpPr>
        <dsp:cNvPr id="0" name=""/>
        <dsp:cNvSpPr/>
      </dsp:nvSpPr>
      <dsp:spPr>
        <a:xfrm>
          <a:off x="2697156" y="2263495"/>
          <a:ext cx="2994110" cy="1197644"/>
        </a:xfrm>
        <a:prstGeom prst="chevron">
          <a:avLst/>
        </a:prstGeom>
        <a:solidFill>
          <a:schemeClr val="accent2">
            <a:hueOff val="578067"/>
            <a:satOff val="-41781"/>
            <a:lumOff val="16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GB" sz="1600" kern="1200" smtClean="0"/>
            <a:t>Apply thresholds according to noise level</a:t>
          </a:r>
          <a:endParaRPr lang="en-GB" sz="1600" kern="1200"/>
        </a:p>
      </dsp:txBody>
      <dsp:txXfrm>
        <a:off x="3295978" y="2263495"/>
        <a:ext cx="1796466" cy="1197644"/>
      </dsp:txXfrm>
    </dsp:sp>
    <dsp:sp modelId="{28A1C3C0-6F91-45DE-98EB-2E94096598D4}">
      <dsp:nvSpPr>
        <dsp:cNvPr id="0" name=""/>
        <dsp:cNvSpPr/>
      </dsp:nvSpPr>
      <dsp:spPr>
        <a:xfrm>
          <a:off x="5391856" y="2263495"/>
          <a:ext cx="2994110" cy="1197644"/>
        </a:xfrm>
        <a:prstGeom prst="chevron">
          <a:avLst/>
        </a:prstGeom>
        <a:solidFill>
          <a:schemeClr val="accent2">
            <a:hueOff val="1156133"/>
            <a:satOff val="-83562"/>
            <a:lumOff val="3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GB" sz="1600" kern="1200" dirty="0" smtClean="0"/>
            <a:t>Reconstruction of noiseless signal using data that passes </a:t>
          </a:r>
          <a:r>
            <a:rPr lang="en-GB" sz="1600" kern="1200" dirty="0" err="1" smtClean="0"/>
            <a:t>thresholding</a:t>
          </a:r>
          <a:endParaRPr lang="en-GB" sz="1600" kern="1200" dirty="0"/>
        </a:p>
      </dsp:txBody>
      <dsp:txXfrm>
        <a:off x="5990678" y="2263495"/>
        <a:ext cx="1796466" cy="11976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96EE0D-AB18-4373-A285-41DB6E5D162A}">
      <dsp:nvSpPr>
        <dsp:cNvPr id="0" name=""/>
        <dsp:cNvSpPr/>
      </dsp:nvSpPr>
      <dsp:spPr>
        <a:xfrm>
          <a:off x="0" y="0"/>
          <a:ext cx="7171387" cy="134519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GB" sz="1700" kern="1200" dirty="0" smtClean="0"/>
            <a:t>Select 3 reference samples; one of each type for comparison</a:t>
          </a:r>
          <a:endParaRPr lang="en-GB" sz="1700" kern="1200" dirty="0"/>
        </a:p>
        <a:p>
          <a:pPr marL="114300" lvl="1" indent="-114300" algn="l" defTabSz="577850">
            <a:lnSpc>
              <a:spcPct val="90000"/>
            </a:lnSpc>
            <a:spcBef>
              <a:spcPct val="0"/>
            </a:spcBef>
            <a:spcAft>
              <a:spcPct val="15000"/>
            </a:spcAft>
            <a:buChar char="••"/>
          </a:pPr>
          <a:r>
            <a:rPr lang="en-GB" sz="1300" kern="1200" dirty="0" smtClean="0"/>
            <a:t> corona</a:t>
          </a:r>
          <a:endParaRPr lang="en-GB" sz="1300" kern="1200" dirty="0"/>
        </a:p>
        <a:p>
          <a:pPr marL="114300" lvl="1" indent="-114300" algn="l" defTabSz="577850">
            <a:lnSpc>
              <a:spcPct val="90000"/>
            </a:lnSpc>
            <a:spcBef>
              <a:spcPct val="0"/>
            </a:spcBef>
            <a:spcAft>
              <a:spcPct val="15000"/>
            </a:spcAft>
            <a:buChar char="••"/>
          </a:pPr>
          <a:r>
            <a:rPr lang="en-GB" sz="1300" kern="1200" dirty="0" smtClean="0"/>
            <a:t> surface</a:t>
          </a:r>
          <a:endParaRPr lang="en-GB" sz="1300" kern="1200" dirty="0"/>
        </a:p>
        <a:p>
          <a:pPr marL="114300" lvl="1" indent="-114300" algn="l" defTabSz="577850">
            <a:lnSpc>
              <a:spcPct val="90000"/>
            </a:lnSpc>
            <a:spcBef>
              <a:spcPct val="0"/>
            </a:spcBef>
            <a:spcAft>
              <a:spcPct val="15000"/>
            </a:spcAft>
            <a:buChar char="••"/>
          </a:pPr>
          <a:r>
            <a:rPr lang="en-GB" sz="1300" kern="1200" dirty="0" smtClean="0"/>
            <a:t> void</a:t>
          </a:r>
          <a:endParaRPr lang="en-GB" sz="1300" kern="1200" dirty="0"/>
        </a:p>
      </dsp:txBody>
      <dsp:txXfrm>
        <a:off x="39399" y="39399"/>
        <a:ext cx="5719817" cy="1266397"/>
      </dsp:txXfrm>
    </dsp:sp>
    <dsp:sp modelId="{2590E1CA-5CC7-4A00-87DA-7C2F6F0DA091}">
      <dsp:nvSpPr>
        <dsp:cNvPr id="0" name=""/>
        <dsp:cNvSpPr/>
      </dsp:nvSpPr>
      <dsp:spPr>
        <a:xfrm>
          <a:off x="632769" y="1569394"/>
          <a:ext cx="7171387" cy="1345195"/>
        </a:xfrm>
        <a:prstGeom prst="roundRect">
          <a:avLst>
            <a:gd name="adj" fmla="val 10000"/>
          </a:avLst>
        </a:prstGeom>
        <a:solidFill>
          <a:schemeClr val="accent2">
            <a:hueOff val="578067"/>
            <a:satOff val="-41781"/>
            <a:lumOff val="16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GB" sz="1700" kern="1200" dirty="0" smtClean="0"/>
            <a:t>Reduce the three reference and one unknown samples to twenty representative clusters</a:t>
          </a:r>
          <a:endParaRPr lang="en-GB" sz="1700" kern="1200" dirty="0"/>
        </a:p>
        <a:p>
          <a:pPr marL="114300" lvl="1" indent="-114300" algn="l" defTabSz="577850">
            <a:lnSpc>
              <a:spcPct val="90000"/>
            </a:lnSpc>
            <a:spcBef>
              <a:spcPct val="0"/>
            </a:spcBef>
            <a:spcAft>
              <a:spcPct val="15000"/>
            </a:spcAft>
            <a:buChar char="••"/>
          </a:pPr>
          <a:r>
            <a:rPr lang="en-GB" sz="1300" kern="1200" dirty="0" smtClean="0"/>
            <a:t>Using </a:t>
          </a:r>
          <a:r>
            <a:rPr lang="en-GB" sz="1300" kern="1200" dirty="0" err="1" smtClean="0"/>
            <a:t>dU</a:t>
          </a:r>
          <a:r>
            <a:rPr lang="en-GB" sz="1300" kern="1200" dirty="0" smtClean="0"/>
            <a:t>/</a:t>
          </a:r>
          <a:r>
            <a:rPr lang="en-GB" sz="1300" kern="1200" dirty="0" err="1" smtClean="0"/>
            <a:t>dT</a:t>
          </a:r>
          <a:r>
            <a:rPr lang="en-GB" sz="1300" kern="1200" dirty="0" smtClean="0"/>
            <a:t> graph due to distinct features</a:t>
          </a:r>
          <a:endParaRPr lang="en-GB" sz="1300" kern="1200" dirty="0"/>
        </a:p>
        <a:p>
          <a:pPr marL="114300" lvl="1" indent="-114300" algn="l" defTabSz="577850">
            <a:lnSpc>
              <a:spcPct val="90000"/>
            </a:lnSpc>
            <a:spcBef>
              <a:spcPct val="0"/>
            </a:spcBef>
            <a:spcAft>
              <a:spcPct val="15000"/>
            </a:spcAft>
            <a:buChar char="••"/>
          </a:pPr>
          <a:r>
            <a:rPr lang="en-GB" sz="1300" kern="1200" dirty="0" smtClean="0"/>
            <a:t>Competitive Neural Network used for feature extraction</a:t>
          </a:r>
          <a:endParaRPr lang="en-GB" sz="1300" kern="1200" dirty="0"/>
        </a:p>
      </dsp:txBody>
      <dsp:txXfrm>
        <a:off x="672168" y="1608793"/>
        <a:ext cx="5585443" cy="1266397"/>
      </dsp:txXfrm>
    </dsp:sp>
    <dsp:sp modelId="{54436F53-FF61-4DC4-B970-5D0130C1ED84}">
      <dsp:nvSpPr>
        <dsp:cNvPr id="0" name=""/>
        <dsp:cNvSpPr/>
      </dsp:nvSpPr>
      <dsp:spPr>
        <a:xfrm>
          <a:off x="1265539" y="3138789"/>
          <a:ext cx="7171387" cy="1345195"/>
        </a:xfrm>
        <a:prstGeom prst="roundRect">
          <a:avLst>
            <a:gd name="adj" fmla="val 10000"/>
          </a:avLst>
        </a:prstGeom>
        <a:solidFill>
          <a:schemeClr val="accent2">
            <a:hueOff val="1156133"/>
            <a:satOff val="-83562"/>
            <a:lumOff val="3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GB" sz="1700" kern="1200" dirty="0" smtClean="0"/>
            <a:t>Compare Euclidean distance of the unknown sample features to each of reference sample features</a:t>
          </a:r>
          <a:endParaRPr lang="en-GB" sz="1700" kern="1200" dirty="0"/>
        </a:p>
        <a:p>
          <a:pPr marL="114300" lvl="1" indent="-114300" algn="l" defTabSz="577850">
            <a:lnSpc>
              <a:spcPct val="90000"/>
            </a:lnSpc>
            <a:spcBef>
              <a:spcPct val="0"/>
            </a:spcBef>
            <a:spcAft>
              <a:spcPct val="15000"/>
            </a:spcAft>
            <a:buChar char="••"/>
          </a:pPr>
          <a:r>
            <a:rPr lang="en-GB" sz="1300" kern="1200" dirty="0" smtClean="0"/>
            <a:t>Shortest distance indicates class</a:t>
          </a:r>
          <a:endParaRPr lang="en-GB" sz="1300" kern="1200" dirty="0"/>
        </a:p>
      </dsp:txBody>
      <dsp:txXfrm>
        <a:off x="1304938" y="3178188"/>
        <a:ext cx="5585443" cy="1266397"/>
      </dsp:txXfrm>
    </dsp:sp>
    <dsp:sp modelId="{84D25399-3C82-497F-97B2-66D743B52BF1}">
      <dsp:nvSpPr>
        <dsp:cNvPr id="0" name=""/>
        <dsp:cNvSpPr/>
      </dsp:nvSpPr>
      <dsp:spPr>
        <a:xfrm>
          <a:off x="6297010" y="1020106"/>
          <a:ext cx="874377" cy="874377"/>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GB" sz="3600" kern="1200"/>
        </a:p>
      </dsp:txBody>
      <dsp:txXfrm>
        <a:off x="6493745" y="1020106"/>
        <a:ext cx="480907" cy="657969"/>
      </dsp:txXfrm>
    </dsp:sp>
    <dsp:sp modelId="{E5530205-55A6-458D-9353-DFF422130C5A}">
      <dsp:nvSpPr>
        <dsp:cNvPr id="0" name=""/>
        <dsp:cNvSpPr/>
      </dsp:nvSpPr>
      <dsp:spPr>
        <a:xfrm>
          <a:off x="6929780" y="2580533"/>
          <a:ext cx="874377" cy="874377"/>
        </a:xfrm>
        <a:prstGeom prst="downArrow">
          <a:avLst>
            <a:gd name="adj1" fmla="val 55000"/>
            <a:gd name="adj2" fmla="val 45000"/>
          </a:avLst>
        </a:prstGeom>
        <a:solidFill>
          <a:schemeClr val="accent2">
            <a:tint val="40000"/>
            <a:alpha val="90000"/>
            <a:hueOff val="558140"/>
            <a:satOff val="-27098"/>
            <a:lumOff val="4372"/>
            <a:alphaOff val="0"/>
          </a:schemeClr>
        </a:solidFill>
        <a:ln w="25400" cap="flat" cmpd="sng" algn="ctr">
          <a:solidFill>
            <a:schemeClr val="accent2">
              <a:tint val="40000"/>
              <a:alpha val="90000"/>
              <a:hueOff val="558140"/>
              <a:satOff val="-27098"/>
              <a:lumOff val="43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GB" sz="3600" kern="1200"/>
        </a:p>
      </dsp:txBody>
      <dsp:txXfrm>
        <a:off x="7126515" y="2580533"/>
        <a:ext cx="480907" cy="657969"/>
      </dsp:txXfrm>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2.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smtClean="0">
                <a:solidFill>
                  <a:schemeClr val="tx1"/>
                </a:solidFill>
                <a:latin typeface="Arial" charset="0"/>
                <a:cs typeface="Arial" charset="0"/>
              </a:defRPr>
            </a:lvl1pPr>
          </a:lstStyle>
          <a:p>
            <a:pPr>
              <a:defRPr/>
            </a:pPr>
            <a:endParaRPr lang="en-GB" altLang="en-US"/>
          </a:p>
        </p:txBody>
      </p:sp>
      <p:sp>
        <p:nvSpPr>
          <p:cNvPr id="1126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solidFill>
                  <a:schemeClr val="tx1"/>
                </a:solidFill>
                <a:latin typeface="Arial" charset="0"/>
                <a:cs typeface="Arial" charset="0"/>
              </a:defRPr>
            </a:lvl1pPr>
          </a:lstStyle>
          <a:p>
            <a:pPr>
              <a:defRPr/>
            </a:pPr>
            <a:endParaRPr lang="en-GB" alt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26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noProof="0" smtClean="0"/>
              <a:t>Click to edit Master text styles</a:t>
            </a:r>
          </a:p>
          <a:p>
            <a:pPr lvl="1"/>
            <a:r>
              <a:rPr lang="en-GB" altLang="en-US" noProof="0" smtClean="0"/>
              <a:t>Second level</a:t>
            </a:r>
          </a:p>
          <a:p>
            <a:pPr lvl="2"/>
            <a:r>
              <a:rPr lang="en-GB" altLang="en-US" noProof="0" smtClean="0"/>
              <a:t>Third level</a:t>
            </a:r>
          </a:p>
          <a:p>
            <a:pPr lvl="3"/>
            <a:r>
              <a:rPr lang="en-GB" altLang="en-US" noProof="0" smtClean="0"/>
              <a:t>Fourth level</a:t>
            </a:r>
          </a:p>
          <a:p>
            <a:pPr lvl="4"/>
            <a:r>
              <a:rPr lang="en-GB" altLang="en-US" noProof="0" smtClean="0"/>
              <a:t>Fifth level</a:t>
            </a:r>
          </a:p>
        </p:txBody>
      </p:sp>
      <p:sp>
        <p:nvSpPr>
          <p:cNvPr id="1127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smtClean="0">
                <a:solidFill>
                  <a:schemeClr val="tx1"/>
                </a:solidFill>
                <a:latin typeface="Arial" charset="0"/>
                <a:cs typeface="Arial" charset="0"/>
              </a:defRPr>
            </a:lvl1pPr>
          </a:lstStyle>
          <a:p>
            <a:pPr>
              <a:defRPr/>
            </a:pPr>
            <a:endParaRPr lang="en-GB" altLang="en-US"/>
          </a:p>
        </p:txBody>
      </p:sp>
      <p:sp>
        <p:nvSpPr>
          <p:cNvPr id="1127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solidFill>
                  <a:schemeClr val="tx1"/>
                </a:solidFill>
                <a:latin typeface="Arial" charset="0"/>
                <a:cs typeface="Arial" charset="0"/>
              </a:defRPr>
            </a:lvl1pPr>
          </a:lstStyle>
          <a:p>
            <a:pPr>
              <a:defRPr/>
            </a:pPr>
            <a:fld id="{FDF73B36-B033-4910-84EC-E44AC347FDE4}" type="slidenum">
              <a:rPr lang="en-GB" altLang="en-US"/>
              <a:pPr>
                <a:defRPr/>
              </a:pPr>
              <a:t>‹#›</a:t>
            </a:fld>
            <a:endParaRPr lang="en-GB" altLang="en-US"/>
          </a:p>
        </p:txBody>
      </p:sp>
    </p:spTree>
    <p:extLst>
      <p:ext uri="{BB962C8B-B14F-4D97-AF65-F5344CB8AC3E}">
        <p14:creationId xmlns:p14="http://schemas.microsoft.com/office/powerpoint/2010/main" val="39354405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Hi,</a:t>
            </a:r>
            <a:r>
              <a:rPr lang="en-GB" baseline="0" dirty="0" smtClean="0"/>
              <a:t> we are group 3, David Mahmoodi and Tom Smith. This presentation is about Partial Discharge characterisation by use of PSA</a:t>
            </a:r>
            <a:endParaRPr lang="en-GB" dirty="0"/>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smtClean="0"/>
              <a:pPr>
                <a:defRPr/>
              </a:pPr>
              <a:t>1</a:t>
            </a:fld>
            <a:endParaRPr lang="en-GB" altLang="en-US"/>
          </a:p>
        </p:txBody>
      </p:sp>
    </p:spTree>
    <p:extLst>
      <p:ext uri="{BB962C8B-B14F-4D97-AF65-F5344CB8AC3E}">
        <p14:creationId xmlns:p14="http://schemas.microsoft.com/office/powerpoint/2010/main" val="490905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what is the data that come out of a</a:t>
            </a:r>
            <a:r>
              <a:rPr lang="en-GB" baseline="0"/>
              <a:t> PD detector circuit? Data supplied is from a </a:t>
            </a:r>
            <a:r>
              <a:rPr lang="en-GB"/>
              <a:t>Digital</a:t>
            </a:r>
            <a:r>
              <a:rPr lang="en-GB"/>
              <a:t> </a:t>
            </a:r>
            <a:r>
              <a:rPr lang="en-GB" baseline="0" smtClean="0"/>
              <a:t>Storage </a:t>
            </a:r>
            <a:r>
              <a:rPr lang="en-GB" baseline="0"/>
              <a:t>Oscilloscope. We don’t know the actual detection setup, but we can make an assumption that it is some kind of electrical detection method. </a:t>
            </a:r>
          </a:p>
          <a:p>
            <a:endParaRPr lang="en-GB" baseline="0"/>
          </a:p>
          <a:p>
            <a:r>
              <a:rPr lang="en-GB" baseline="0"/>
              <a:t>The left figure shows one 50Hz cycle of the test data for the corona 1 data set. A large amount of measurement noise can be seen around zero due to high sensitivity of PD detection equipment, and susceptibility to radio interference etc. Corona occurs only in the negative half cycle due to the Townsend breakdown mechanism, which is what we can see in the picture.</a:t>
            </a:r>
          </a:p>
          <a:p>
            <a:endParaRPr lang="en-GB" baseline="0"/>
          </a:p>
          <a:p>
            <a:r>
              <a:rPr lang="en-GB" baseline="0"/>
              <a:t>The right figure focusses on a single pulse in that section. We can see a first peak, then a drop, then a second peak. This whole sequence is the current pulse due to a single PD event. Why does this current pulse occur? </a:t>
            </a:r>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smtClean="0"/>
              <a:pPr>
                <a:defRPr/>
              </a:pPr>
              <a:t>10</a:t>
            </a:fld>
            <a:endParaRPr lang="en-GB" altLang="en-US"/>
          </a:p>
        </p:txBody>
      </p:sp>
    </p:spTree>
    <p:extLst>
      <p:ext uri="{BB962C8B-B14F-4D97-AF65-F5344CB8AC3E}">
        <p14:creationId xmlns:p14="http://schemas.microsoft.com/office/powerpoint/2010/main" val="2568701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a:t>
            </a:r>
            <a:r>
              <a:rPr lang="en-US" baseline="0" dirty="0" smtClean="0"/>
              <a:t> </a:t>
            </a:r>
            <a:r>
              <a:rPr lang="en-US" dirty="0" smtClean="0"/>
              <a:t>about</a:t>
            </a:r>
            <a:r>
              <a:rPr lang="en-US" baseline="0" dirty="0" smtClean="0"/>
              <a:t> characterization techniques. </a:t>
            </a:r>
            <a:endParaRPr lang="en-US" dirty="0"/>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a:pPr>
                <a:defRPr/>
              </a:pPr>
              <a:t>11</a:t>
            </a:fld>
            <a:endParaRPr lang="en-GB" altLang="en-US"/>
          </a:p>
        </p:txBody>
      </p:sp>
    </p:spTree>
    <p:extLst>
      <p:ext uri="{BB962C8B-B14F-4D97-AF65-F5344CB8AC3E}">
        <p14:creationId xmlns:p14="http://schemas.microsoft.com/office/powerpoint/2010/main" val="454383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a:t>
            </a:r>
            <a:r>
              <a:rPr lang="en-GB" baseline="0" dirty="0" smtClean="0"/>
              <a:t> PRPD, the phase, charge and number of discharges are measured and analysed. In terms of benefit, it will  show many statistical characterisation of the PD. But on the downside it loses the PDs sequence information because of using a single reference cycle to analysing data</a:t>
            </a:r>
          </a:p>
          <a:p>
            <a:endParaRPr lang="en-GB" baseline="0" dirty="0" smtClean="0"/>
          </a:p>
          <a:p>
            <a:endParaRPr lang="en-GB" dirty="0" smtClean="0"/>
          </a:p>
          <a:p>
            <a:r>
              <a:rPr lang="en-GB" dirty="0" smtClean="0"/>
              <a:t>First </a:t>
            </a:r>
            <a:r>
              <a:rPr lang="en-GB" dirty="0" smtClean="0"/>
              <a:t>step is to transform</a:t>
            </a:r>
            <a:r>
              <a:rPr lang="en-GB" baseline="0" dirty="0" smtClean="0"/>
              <a:t> all gathered data into a single reference cycle. </a:t>
            </a:r>
          </a:p>
          <a:p>
            <a:r>
              <a:rPr lang="en-GB" baseline="0" dirty="0" smtClean="0"/>
              <a:t>No correlation between pulses in the same or different cycle are considered.</a:t>
            </a:r>
          </a:p>
          <a:p>
            <a:r>
              <a:rPr lang="en-GB" baseline="0" dirty="0" smtClean="0"/>
              <a:t>Secondary statistical data can be calculated which can reveal more information.</a:t>
            </a:r>
          </a:p>
          <a:p>
            <a:r>
              <a:rPr lang="en-GB" baseline="0" dirty="0" smtClean="0"/>
              <a:t>However the sequence information is lost during the transform.</a:t>
            </a:r>
          </a:p>
          <a:p>
            <a:r>
              <a:rPr lang="en-GB" baseline="0" dirty="0" smtClean="0"/>
              <a:t>It remains possible to identify and classify PDs using this type of analysis.</a:t>
            </a:r>
            <a:endParaRPr lang="en-GB" dirty="0"/>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smtClean="0"/>
              <a:pPr>
                <a:defRPr/>
              </a:pPr>
              <a:t>12</a:t>
            </a:fld>
            <a:endParaRPr lang="en-GB" altLang="en-US"/>
          </a:p>
        </p:txBody>
      </p:sp>
    </p:spTree>
    <p:extLst>
      <p:ext uri="{BB962C8B-B14F-4D97-AF65-F5344CB8AC3E}">
        <p14:creationId xmlns:p14="http://schemas.microsoft.com/office/powerpoint/2010/main" val="2371007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dirty="0" smtClean="0">
                <a:solidFill>
                  <a:schemeClr val="tx1"/>
                </a:solidFill>
              </a:rPr>
              <a:t>The</a:t>
            </a:r>
            <a:r>
              <a:rPr lang="en-GB" sz="1200" baseline="0" dirty="0" smtClean="0">
                <a:solidFill>
                  <a:schemeClr val="tx1"/>
                </a:solidFill>
              </a:rPr>
              <a:t> left over charge or space charge in each PD will affect the next PD time and size. This shows a big difference between different sources of PD and could be used as a better tool to characterise PD and their sources. Nevertheless the down side here is the loss of statistical information and techniques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baseline="0" dirty="0" smtClean="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baseline="0" dirty="0" smtClean="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dirty="0" smtClean="0">
                <a:solidFill>
                  <a:schemeClr val="tx1"/>
                </a:solidFill>
              </a:rPr>
              <a:t>Hoof</a:t>
            </a:r>
            <a:r>
              <a:rPr lang="en-GB" sz="1200" dirty="0" smtClean="0">
                <a:solidFill>
                  <a:schemeClr val="tx1"/>
                </a:solidFill>
              </a:rPr>
              <a:t>, M., and R. </a:t>
            </a:r>
            <a:r>
              <a:rPr lang="en-GB" sz="1200" dirty="0" err="1" smtClean="0">
                <a:solidFill>
                  <a:schemeClr val="tx1"/>
                </a:solidFill>
              </a:rPr>
              <a:t>Patsch</a:t>
            </a:r>
            <a:r>
              <a:rPr lang="en-GB" sz="1200" dirty="0" smtClean="0">
                <a:solidFill>
                  <a:schemeClr val="tx1"/>
                </a:solidFill>
              </a:rPr>
              <a:t>. "Pulse-sequence analysis: a new method for investigating the physics of PD-induced ageing." </a:t>
            </a:r>
            <a:r>
              <a:rPr lang="en-GB" sz="1200" i="1" dirty="0" smtClean="0">
                <a:solidFill>
                  <a:schemeClr val="tx1"/>
                </a:solidFill>
              </a:rPr>
              <a:t>IEE Proceedings-Science, Measurement and Technology</a:t>
            </a:r>
            <a:r>
              <a:rPr lang="en-GB" sz="1200" dirty="0" smtClean="0">
                <a:solidFill>
                  <a:schemeClr val="tx1"/>
                </a:solidFill>
              </a:rPr>
              <a:t> 142.1 (1995): 95-101.</a:t>
            </a:r>
            <a:endParaRPr lang="en-GB" sz="1200" kern="1200" dirty="0" smtClean="0">
              <a:solidFill>
                <a:schemeClr val="tx1"/>
              </a:solidFill>
              <a:latin typeface="Arial" charset="0"/>
              <a:ea typeface="+mn-ea"/>
              <a:cs typeface="Arial" charset="0"/>
            </a:endParaRPr>
          </a:p>
          <a:p>
            <a:endParaRPr lang="en-GB" dirty="0" smtClean="0"/>
          </a:p>
          <a:p>
            <a:r>
              <a:rPr lang="en-GB" dirty="0" smtClean="0"/>
              <a:t>Void discharge – from our program.</a:t>
            </a:r>
            <a:endParaRPr lang="en-GB" dirty="0"/>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smtClean="0"/>
              <a:pPr>
                <a:defRPr/>
              </a:pPr>
              <a:t>13</a:t>
            </a:fld>
            <a:endParaRPr lang="en-GB" altLang="en-US"/>
          </a:p>
        </p:txBody>
      </p:sp>
    </p:spTree>
    <p:extLst>
      <p:ext uri="{BB962C8B-B14F-4D97-AF65-F5344CB8AC3E}">
        <p14:creationId xmlns:p14="http://schemas.microsoft.com/office/powerpoint/2010/main" val="791942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a:pPr>
                <a:defRPr/>
              </a:pPr>
              <a:t>14</a:t>
            </a:fld>
            <a:endParaRPr lang="en-GB" altLang="en-US"/>
          </a:p>
        </p:txBody>
      </p:sp>
    </p:spTree>
    <p:extLst>
      <p:ext uri="{BB962C8B-B14F-4D97-AF65-F5344CB8AC3E}">
        <p14:creationId xmlns:p14="http://schemas.microsoft.com/office/powerpoint/2010/main" val="2638168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mtClean="0"/>
              <a:t>The</a:t>
            </a:r>
            <a:r>
              <a:rPr lang="en-GB" baseline="0" smtClean="0"/>
              <a:t> acquisition phase is fairly mundane. We simply read in all of the text data, of which there are 500,002 items in each set. We then linearly discretise the space between 0 and 1 to find the respective time of the sample and produce the incident sine wave from which we take U.</a:t>
            </a:r>
            <a:endParaRPr lang="en-GB"/>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smtClean="0"/>
              <a:pPr>
                <a:defRPr/>
              </a:pPr>
              <a:t>15</a:t>
            </a:fld>
            <a:endParaRPr lang="en-GB" altLang="en-US"/>
          </a:p>
        </p:txBody>
      </p:sp>
    </p:spTree>
    <p:extLst>
      <p:ext uri="{BB962C8B-B14F-4D97-AF65-F5344CB8AC3E}">
        <p14:creationId xmlns:p14="http://schemas.microsoft.com/office/powerpoint/2010/main" val="3850430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method assumes</a:t>
            </a:r>
            <a:r>
              <a:rPr lang="en-GB" baseline="0"/>
              <a:t> there is no a priori information about the characteristics of the PD, such as bandwidth or origin of occurrence.</a:t>
            </a:r>
          </a:p>
          <a:p>
            <a:r>
              <a:rPr lang="en-GB" baseline="0"/>
              <a:t>Wavelet research started in 1900s and has only recently started to be applied to PD analysis (2000s). </a:t>
            </a:r>
          </a:p>
          <a:p>
            <a:r>
              <a:rPr lang="en-GB" baseline="0"/>
              <a:t>Common structure to multi-resolution wavelet analyses. Decompose to a set of dilated and scaled versions of the mother wavelet. Threshold applied to the resulting wavelet coefficient. Then reconstructed using the coefficients that survive </a:t>
            </a:r>
            <a:r>
              <a:rPr lang="en-GB" baseline="0" err="1"/>
              <a:t>thresholding</a:t>
            </a:r>
            <a:r>
              <a:rPr lang="en-GB" baseline="0"/>
              <a:t>. The reconstructed signal is then an estimation of the original without the noise.</a:t>
            </a:r>
          </a:p>
          <a:p>
            <a:endParaRPr lang="en-GB" dirty="0"/>
          </a:p>
          <a:p>
            <a:r>
              <a:rPr lang="en-GB"/>
              <a:t>Other techniques such as FIR filtering or Fourier analysis cannot produce adequate denoising without significantly distorting the PD peaks. Hence wavelet analysis is required.</a:t>
            </a:r>
            <a:endParaRPr lang="en-GB" dirty="0"/>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smtClean="0"/>
              <a:pPr>
                <a:defRPr/>
              </a:pPr>
              <a:t>16</a:t>
            </a:fld>
            <a:endParaRPr lang="en-GB" altLang="en-US"/>
          </a:p>
        </p:txBody>
      </p:sp>
    </p:spTree>
    <p:extLst>
      <p:ext uri="{BB962C8B-B14F-4D97-AF65-F5344CB8AC3E}">
        <p14:creationId xmlns:p14="http://schemas.microsoft.com/office/powerpoint/2010/main" val="3544862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Symlet</a:t>
            </a:r>
            <a:r>
              <a:rPr lang="en-GB"/>
              <a:t> 6 chosen according to</a:t>
            </a:r>
            <a:r>
              <a:rPr lang="en-GB" baseline="0"/>
              <a:t> </a:t>
            </a:r>
            <a:r>
              <a:rPr lang="en-GB" baseline="0" err="1"/>
              <a:t>Lewin’s</a:t>
            </a:r>
            <a:r>
              <a:rPr lang="en-GB" baseline="0"/>
              <a:t> paper. Largest number of vanishing moments for a minimum support. This means that in the presence of a PD pulse, for a certain scale and translation, there is a high degree of correlation between the signal and the wavelet or its scaling function. This yields fewer results and higher wavelet coefficients which in turn means the </a:t>
            </a:r>
            <a:r>
              <a:rPr lang="en-GB" baseline="0" err="1"/>
              <a:t>Symlet</a:t>
            </a:r>
            <a:r>
              <a:rPr lang="en-GB" baseline="0"/>
              <a:t> family adapt better to the high-frequency bandwidth of a PD signal. </a:t>
            </a:r>
            <a:r>
              <a:rPr lang="en-GB"/>
              <a:t>Other papers use </a:t>
            </a:r>
            <a:r>
              <a:rPr lang="en-GB" err="1"/>
              <a:t>Symlet</a:t>
            </a:r>
            <a:r>
              <a:rPr lang="en-GB"/>
              <a:t> </a:t>
            </a:r>
            <a:r>
              <a:rPr lang="en-GB" smtClean="0"/>
              <a:t>8 </a:t>
            </a:r>
            <a:r>
              <a:rPr lang="en-GB"/>
              <a:t>such as here https://secure.ecs.soton.ac.uk/notes/comp3020/e_archive/COMP3020/0809/jh306/pdfs/Report.pdf but the principle is very much the same. The wavelet can be seen as a more spikey function when compared with a sine wave used in </a:t>
            </a:r>
            <a:r>
              <a:rPr lang="en-GB"/>
              <a:t>Fourier</a:t>
            </a:r>
            <a:r>
              <a:rPr lang="en-GB"/>
              <a:t> </a:t>
            </a:r>
            <a:r>
              <a:rPr lang="en-GB" smtClean="0"/>
              <a:t>analysis</a:t>
            </a:r>
            <a:r>
              <a:rPr lang="en-GB"/>
              <a:t>, and is hence more well suited to analysing spiky data.</a:t>
            </a:r>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smtClean="0"/>
              <a:pPr>
                <a:defRPr/>
              </a:pPr>
              <a:t>17</a:t>
            </a:fld>
            <a:endParaRPr lang="en-GB" altLang="en-US"/>
          </a:p>
        </p:txBody>
      </p:sp>
    </p:spTree>
    <p:extLst>
      <p:ext uri="{BB962C8B-B14F-4D97-AF65-F5344CB8AC3E}">
        <p14:creationId xmlns:p14="http://schemas.microsoft.com/office/powerpoint/2010/main" val="2087019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mtClean="0"/>
              <a:t>Pretty simple to gloss over. Power of two required for wavelet decomposition. Could truncate</a:t>
            </a:r>
            <a:r>
              <a:rPr lang="en-GB" baseline="0" smtClean="0"/>
              <a:t> but chose to extend, filter then truncate to preserve maximum information.</a:t>
            </a:r>
            <a:endParaRPr lang="en-GB"/>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smtClean="0"/>
              <a:pPr>
                <a:defRPr/>
              </a:pPr>
              <a:t>18</a:t>
            </a:fld>
            <a:endParaRPr lang="en-GB" altLang="en-US"/>
          </a:p>
        </p:txBody>
      </p:sp>
    </p:spTree>
    <p:extLst>
      <p:ext uri="{BB962C8B-B14F-4D97-AF65-F5344CB8AC3E}">
        <p14:creationId xmlns:p14="http://schemas.microsoft.com/office/powerpoint/2010/main" val="4180114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Wavelet</a:t>
            </a:r>
            <a:r>
              <a:rPr lang="en-GB"/>
              <a:t> decomposition transforms the time domain signal into the time-scale domain. </a:t>
            </a:r>
            <a:endParaRPr lang="en-GB" dirty="0"/>
          </a:p>
          <a:p>
            <a:r>
              <a:rPr lang="en-GB"/>
              <a:t>Each level of decomposition is fed through a series of hi-pass filters to down-sample by a factor of two. This generates higher frequency coefficients representing the detail of the signal. The signal is also passed through a lo-pass filter to down-sample by two to generate low frequency coefficients which represent an approximation of the original signal.</a:t>
            </a:r>
          </a:p>
          <a:p>
            <a:r>
              <a:rPr lang="en-GB" dirty="0"/>
              <a:t>Generated</a:t>
            </a:r>
            <a:r>
              <a:rPr lang="en-GB"/>
              <a:t> using wavemenu in MATLAB</a:t>
            </a:r>
            <a:endParaRPr lang="en-GB" dirty="0"/>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smtClean="0"/>
              <a:pPr>
                <a:defRPr/>
              </a:pPr>
              <a:t>19</a:t>
            </a:fld>
            <a:endParaRPr lang="en-GB" altLang="en-US"/>
          </a:p>
        </p:txBody>
      </p:sp>
    </p:spTree>
    <p:extLst>
      <p:ext uri="{BB962C8B-B14F-4D97-AF65-F5344CB8AC3E}">
        <p14:creationId xmlns:p14="http://schemas.microsoft.com/office/powerpoint/2010/main" val="3159348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have a look into some backgrounds knowledge, available techniques</a:t>
            </a:r>
            <a:r>
              <a:rPr lang="en-US" baseline="0" dirty="0" smtClean="0"/>
              <a:t>, the tool we developed and</a:t>
            </a:r>
            <a:r>
              <a:rPr lang="en-US" dirty="0" smtClean="0"/>
              <a:t> the </a:t>
            </a:r>
            <a:r>
              <a:rPr lang="en-US" baseline="0" dirty="0" smtClean="0"/>
              <a:t>results. Then we will carry a blind test before the conclusion</a:t>
            </a:r>
            <a:endParaRPr lang="en-US" dirty="0"/>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a:pPr>
                <a:defRPr/>
              </a:pPr>
              <a:t>2</a:t>
            </a:fld>
            <a:endParaRPr lang="en-GB" altLang="en-US"/>
          </a:p>
        </p:txBody>
      </p:sp>
    </p:spTree>
    <p:extLst>
      <p:ext uri="{BB962C8B-B14F-4D97-AF65-F5344CB8AC3E}">
        <p14:creationId xmlns:p14="http://schemas.microsoft.com/office/powerpoint/2010/main" val="345742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White</a:t>
            </a:r>
            <a:r>
              <a:rPr lang="en-GB"/>
              <a:t> noise energy is spread evenly throughout the coefficients of the wavelet decomposition. This means that large coefficients in either scale or translation are where the signal energy is concentrated. Hence we can determine a set of threshold coefficients to ignore the evenly spread noise energy. Hard thresholding has been used according to the paper. Hard thresholding removes all coefficients less than the threshold level. The threshold is determined from the standard deviation of the noise estimate in each level of decomposition. Figure from wavemenu function in MATLAB.</a:t>
            </a:r>
            <a:endParaRPr lang="en-GB" dirty="0"/>
          </a:p>
          <a:p>
            <a:pPr>
              <a:defRPr/>
            </a:pPr>
            <a:r>
              <a:rPr lang="en-GB"/>
              <a:t>Kyprianou, A., et al. "Wavelet packet denoising for online partial discharge detection in cables and its application to experimental field results."</a:t>
            </a:r>
            <a:r>
              <a:rPr lang="en-GB" i="1"/>
              <a:t>Measurement Science and Technology</a:t>
            </a:r>
            <a:r>
              <a:rPr lang="en-GB" dirty="0"/>
              <a:t> </a:t>
            </a:r>
            <a:r>
              <a:rPr lang="en-GB"/>
              <a:t>17.9 (2006): 2367.</a:t>
            </a:r>
            <a:endParaRPr lang="en-GB" dirty="0"/>
          </a:p>
          <a:p>
            <a:endParaRPr lang="en-GB"/>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smtClean="0"/>
              <a:pPr>
                <a:defRPr/>
              </a:pPr>
              <a:t>20</a:t>
            </a:fld>
            <a:endParaRPr lang="en-GB" altLang="en-US"/>
          </a:p>
        </p:txBody>
      </p:sp>
    </p:spTree>
    <p:extLst>
      <p:ext uri="{BB962C8B-B14F-4D97-AF65-F5344CB8AC3E}">
        <p14:creationId xmlns:p14="http://schemas.microsoft.com/office/powerpoint/2010/main" val="241504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a:t> signal is then recomposed using only the wavelet coefficients that pass the thresholding. Thus the best estimate of the noise-free signal is generated with minimum distortion to the PD signals.</a:t>
            </a:r>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smtClean="0"/>
              <a:pPr>
                <a:defRPr/>
              </a:pPr>
              <a:t>21</a:t>
            </a:fld>
            <a:endParaRPr lang="en-GB" altLang="en-US"/>
          </a:p>
        </p:txBody>
      </p:sp>
    </p:spTree>
    <p:extLst>
      <p:ext uri="{BB962C8B-B14F-4D97-AF65-F5344CB8AC3E}">
        <p14:creationId xmlns:p14="http://schemas.microsoft.com/office/powerpoint/2010/main" val="3869989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a:t> peaks of each PD event is then found using a matlab function.</a:t>
            </a:r>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a:pPr>
                <a:defRPr/>
              </a:pPr>
              <a:t>22</a:t>
            </a:fld>
            <a:endParaRPr lang="en-GB" altLang="en-US"/>
          </a:p>
        </p:txBody>
      </p:sp>
    </p:spTree>
    <p:extLst>
      <p:ext uri="{BB962C8B-B14F-4D97-AF65-F5344CB8AC3E}">
        <p14:creationId xmlns:p14="http://schemas.microsoft.com/office/powerpoint/2010/main" val="2153070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The</a:t>
            </a:r>
            <a:r>
              <a:rPr lang="en-GB" baseline="0" dirty="0" smtClean="0"/>
              <a:t> program uses the peaks to find the values of </a:t>
            </a:r>
            <a:r>
              <a:rPr lang="en-GB" dirty="0" smtClean="0"/>
              <a:t>U</a:t>
            </a:r>
            <a:r>
              <a:rPr lang="en-GB" baseline="-25000" dirty="0" smtClean="0"/>
              <a:t>n</a:t>
            </a:r>
            <a:r>
              <a:rPr lang="en-GB" dirty="0" smtClean="0"/>
              <a:t> and </a:t>
            </a:r>
            <a:r>
              <a:rPr lang="en-GB" dirty="0" err="1" smtClean="0"/>
              <a:t>T</a:t>
            </a:r>
            <a:r>
              <a:rPr lang="en-GB" baseline="-25000" dirty="0" err="1" smtClean="0"/>
              <a:t>n</a:t>
            </a:r>
            <a:r>
              <a:rPr lang="en-GB" dirty="0" smtClean="0"/>
              <a:t> . Then this data is used to plot 2D graphs which show these</a:t>
            </a:r>
            <a:r>
              <a:rPr lang="en-GB" baseline="0" dirty="0" smtClean="0"/>
              <a:t> relationships of the PDs</a:t>
            </a:r>
            <a:endParaRPr lang="en-GB" dirty="0"/>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smtClean="0"/>
              <a:pPr>
                <a:defRPr/>
              </a:pPr>
              <a:t>23</a:t>
            </a:fld>
            <a:endParaRPr lang="en-GB" altLang="en-US"/>
          </a:p>
        </p:txBody>
      </p:sp>
    </p:spTree>
    <p:extLst>
      <p:ext uri="{BB962C8B-B14F-4D97-AF65-F5344CB8AC3E}">
        <p14:creationId xmlns:p14="http://schemas.microsoft.com/office/powerpoint/2010/main" val="3194815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Characterization</a:t>
            </a:r>
            <a:r>
              <a:rPr lang="en-US"/>
              <a:t> is optional and does not need to be run everytime. However the methodology we have used is shown above.</a:t>
            </a:r>
            <a:endParaRPr lang="en-US" dirty="0"/>
          </a:p>
          <a:p>
            <a:r>
              <a:rPr lang="en-US"/>
              <a:t>Since there is a different number of points in each graph type, we cannot directly compare them. Hence the neural network is used to extract the features of each graph.</a:t>
            </a:r>
            <a:endParaRPr lang="en-US" dirty="0"/>
          </a:p>
          <a:p>
            <a:r>
              <a:rPr lang="en-US"/>
              <a:t>We then compare the eucledian distance between each reference feature set and the lowest total distance indicates the closest similarity between extracted features.</a:t>
            </a:r>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a:pPr>
                <a:defRPr/>
              </a:pPr>
              <a:t>24</a:t>
            </a:fld>
            <a:endParaRPr lang="en-GB" altLang="en-US"/>
          </a:p>
        </p:txBody>
      </p:sp>
    </p:spTree>
    <p:extLst>
      <p:ext uri="{BB962C8B-B14F-4D97-AF65-F5344CB8AC3E}">
        <p14:creationId xmlns:p14="http://schemas.microsoft.com/office/powerpoint/2010/main" val="2005914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a:t> illustrates how a competitive neural network operates. However it is not necessary to have a full understanding of how it operates to understand our program.</a:t>
            </a:r>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a:pPr>
                <a:defRPr/>
              </a:pPr>
              <a:t>25</a:t>
            </a:fld>
            <a:endParaRPr lang="en-GB" altLang="en-US"/>
          </a:p>
        </p:txBody>
      </p:sp>
    </p:spTree>
    <p:extLst>
      <p:ext uri="{BB962C8B-B14F-4D97-AF65-F5344CB8AC3E}">
        <p14:creationId xmlns:p14="http://schemas.microsoft.com/office/powerpoint/2010/main" val="1698674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Initial</a:t>
            </a:r>
            <a:r>
              <a:rPr lang="en-GB"/>
              <a:t> network layout – see red dot in the centre which is the current 20 features. The blue is the surface 2 dU/dT graph which we are trying to reduce.</a:t>
            </a:r>
            <a:endParaRPr lang="en-GB"/>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smtClean="0"/>
              <a:pPr>
                <a:defRPr/>
              </a:pPr>
              <a:t>26</a:t>
            </a:fld>
            <a:endParaRPr lang="en-GB" altLang="en-US"/>
          </a:p>
        </p:txBody>
      </p:sp>
    </p:spTree>
    <p:extLst>
      <p:ext uri="{BB962C8B-B14F-4D97-AF65-F5344CB8AC3E}">
        <p14:creationId xmlns:p14="http://schemas.microsoft.com/office/powerpoint/2010/main" val="2779726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a:t>
            </a:r>
            <a:r>
              <a:rPr lang="en-GB"/>
              <a:t> 1 training cycle the red dots have moved to the green dots becoming more representative of the graph</a:t>
            </a:r>
            <a:endParaRPr lang="en-GB"/>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smtClean="0"/>
              <a:pPr>
                <a:defRPr/>
              </a:pPr>
              <a:t>27</a:t>
            </a:fld>
            <a:endParaRPr lang="en-GB" altLang="en-US"/>
          </a:p>
        </p:txBody>
      </p:sp>
    </p:spTree>
    <p:extLst>
      <p:ext uri="{BB962C8B-B14F-4D97-AF65-F5344CB8AC3E}">
        <p14:creationId xmlns:p14="http://schemas.microsoft.com/office/powerpoint/2010/main" val="3579757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a:t>
            </a:r>
            <a:r>
              <a:rPr lang="en-GB"/>
              <a:t> 7 training iterations, the purple dots pretty much replicate the important features of the blue graph.</a:t>
            </a:r>
            <a:endParaRPr lang="en-GB"/>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smtClean="0"/>
              <a:pPr>
                <a:defRPr/>
              </a:pPr>
              <a:t>28</a:t>
            </a:fld>
            <a:endParaRPr lang="en-GB" altLang="en-US"/>
          </a:p>
        </p:txBody>
      </p:sp>
    </p:spTree>
    <p:extLst>
      <p:ext uri="{BB962C8B-B14F-4D97-AF65-F5344CB8AC3E}">
        <p14:creationId xmlns:p14="http://schemas.microsoft.com/office/powerpoint/2010/main" val="1390525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t>
            </a:r>
            <a:r>
              <a:rPr lang="en-GB"/>
              <a:t> essentially for the purposes of this presentation, we can consider the neural network as a black box reducing an n-point dU/dT graph to 20 representative features we can use for comparison. Neural networks are discussed in more detail here:</a:t>
            </a:r>
            <a:endParaRPr lang="en-GB" dirty="0"/>
          </a:p>
          <a:p>
            <a:pPr>
              <a:defRPr/>
            </a:pPr>
            <a:r>
              <a:rPr lang="en-GB"/>
              <a:t>Mirzaei, Hasan Reza, et al. "New attempts in automated partial discharge identification using pulse sequence analysis."</a:t>
            </a:r>
            <a:r>
              <a:rPr lang="en-GB" dirty="0"/>
              <a:t> </a:t>
            </a:r>
            <a:r>
              <a:rPr lang="en-GB" i="1"/>
              <a:t>Properties and Applications of Dielectric Materials, 2009. ICPADM 2009. IEEE 9th International Conference on the</a:t>
            </a:r>
            <a:r>
              <a:rPr lang="en-GB"/>
              <a:t>. IEEE, 2009.</a:t>
            </a:r>
            <a:endParaRPr lang="en-GB" dirty="0"/>
          </a:p>
          <a:p>
            <a:pPr>
              <a:defRPr/>
            </a:pPr>
            <a:r>
              <a:rPr lang="en-GB"/>
              <a:t>http://www.mathworks.co.uk/help/nnet/examples/competitive-learning.html</a:t>
            </a:r>
            <a:endParaRPr lang="en-GB" dirty="0"/>
          </a:p>
          <a:p>
            <a:endParaRPr lang="en-GB" dirty="0"/>
          </a:p>
          <a:p>
            <a:endParaRPr lang="en-GB"/>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smtClean="0"/>
              <a:pPr>
                <a:defRPr/>
              </a:pPr>
              <a:t>29</a:t>
            </a:fld>
            <a:endParaRPr lang="en-GB" altLang="en-US"/>
          </a:p>
        </p:txBody>
      </p:sp>
    </p:spTree>
    <p:extLst>
      <p:ext uri="{BB962C8B-B14F-4D97-AF65-F5344CB8AC3E}">
        <p14:creationId xmlns:p14="http://schemas.microsoft.com/office/powerpoint/2010/main" val="3680721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Partial</a:t>
            </a:r>
            <a:r>
              <a:rPr lang="en-GB" b="0" baseline="0" dirty="0" smtClean="0"/>
              <a:t> discharge is defined as:</a:t>
            </a:r>
          </a:p>
          <a:p>
            <a:r>
              <a:rPr lang="en-GB" b="0" baseline="0" dirty="0" smtClean="0"/>
              <a:t>localised electric discharge which partially bridges the insulation. </a:t>
            </a:r>
          </a:p>
          <a:p>
            <a:r>
              <a:rPr lang="en-GB" b="0" baseline="0" dirty="0" smtClean="0"/>
              <a:t>Also as the electric discharge which do not bridge electrodes.</a:t>
            </a:r>
            <a:endParaRPr lang="en-GB" b="0" dirty="0"/>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smtClean="0"/>
              <a:pPr>
                <a:defRPr/>
              </a:pPr>
              <a:t>3</a:t>
            </a:fld>
            <a:endParaRPr lang="en-GB" altLang="en-US"/>
          </a:p>
        </p:txBody>
      </p:sp>
    </p:spTree>
    <p:extLst>
      <p:ext uri="{BB962C8B-B14F-4D97-AF65-F5344CB8AC3E}">
        <p14:creationId xmlns:p14="http://schemas.microsoft.com/office/powerpoint/2010/main" val="2542550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a:t>
            </a:r>
            <a:r>
              <a:rPr lang="en-US"/>
              <a:t> say it all.</a:t>
            </a:r>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a:pPr>
                <a:defRPr/>
              </a:pPr>
              <a:t>30</a:t>
            </a:fld>
            <a:endParaRPr lang="en-GB" altLang="en-US"/>
          </a:p>
        </p:txBody>
      </p:sp>
    </p:spTree>
    <p:extLst>
      <p:ext uri="{BB962C8B-B14F-4D97-AF65-F5344CB8AC3E}">
        <p14:creationId xmlns:p14="http://schemas.microsoft.com/office/powerpoint/2010/main" val="262904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a look at some test results</a:t>
            </a:r>
            <a:endParaRPr lang="en-US" dirty="0"/>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a:pPr>
                <a:defRPr/>
              </a:pPr>
              <a:t>31</a:t>
            </a:fld>
            <a:endParaRPr lang="en-GB" altLang="en-US"/>
          </a:p>
        </p:txBody>
      </p:sp>
    </p:spTree>
    <p:extLst>
      <p:ext uri="{BB962C8B-B14F-4D97-AF65-F5344CB8AC3E}">
        <p14:creationId xmlns:p14="http://schemas.microsoft.com/office/powerpoint/2010/main" val="3154788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its expected for void,</a:t>
            </a:r>
            <a:r>
              <a:rPr lang="en-US" baseline="0" dirty="0" smtClean="0"/>
              <a:t> the voltage level difference between PDs are either too close to each other or are in opposite cycles </a:t>
            </a:r>
            <a:endParaRPr lang="en-US" dirty="0"/>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a:pPr>
                <a:defRPr/>
              </a:pPr>
              <a:t>32</a:t>
            </a:fld>
            <a:endParaRPr lang="en-GB" altLang="en-US"/>
          </a:p>
        </p:txBody>
      </p:sp>
    </p:spTree>
    <p:extLst>
      <p:ext uri="{BB962C8B-B14F-4D97-AF65-F5344CB8AC3E}">
        <p14:creationId xmlns:p14="http://schemas.microsoft.com/office/powerpoint/2010/main" val="877203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voltage change against time change graph shows a distinctive shape presenting </a:t>
            </a:r>
            <a:r>
              <a:rPr lang="en-US" baseline="0" smtClean="0"/>
              <a:t>the PDs</a:t>
            </a:r>
            <a:endParaRPr lang="en-US" dirty="0"/>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a:pPr>
                <a:defRPr/>
              </a:pPr>
              <a:t>33</a:t>
            </a:fld>
            <a:endParaRPr lang="en-GB" altLang="en-US"/>
          </a:p>
        </p:txBody>
      </p:sp>
    </p:spTree>
    <p:extLst>
      <p:ext uri="{BB962C8B-B14F-4D97-AF65-F5344CB8AC3E}">
        <p14:creationId xmlns:p14="http://schemas.microsoft.com/office/powerpoint/2010/main" val="299219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surface similar</a:t>
            </a:r>
            <a:r>
              <a:rPr lang="en-US" baseline="0" dirty="0" smtClean="0"/>
              <a:t> voltage and time graph exists, but more discharges are happening in proximity of each other. </a:t>
            </a:r>
            <a:endParaRPr lang="en-US" dirty="0" smtClean="0"/>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a:pPr>
                <a:defRPr/>
              </a:pPr>
              <a:t>34</a:t>
            </a:fld>
            <a:endParaRPr lang="en-GB" altLang="en-US"/>
          </a:p>
        </p:txBody>
      </p:sp>
    </p:spTree>
    <p:extLst>
      <p:ext uri="{BB962C8B-B14F-4D97-AF65-F5344CB8AC3E}">
        <p14:creationId xmlns:p14="http://schemas.microsoft.com/office/powerpoint/2010/main" val="10475380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case of surface PD the number of discharge in negative cycle is more.</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because Discharge is</a:t>
            </a:r>
            <a:r>
              <a:rPr lang="en-US" baseline="0" dirty="0" smtClean="0"/>
              <a:t> one side bounded by metal so</a:t>
            </a:r>
            <a:r>
              <a:rPr lang="en-US" dirty="0" smtClean="0"/>
              <a:t> it</a:t>
            </a:r>
            <a:r>
              <a:rPr lang="en-US" baseline="0" dirty="0" smtClean="0"/>
              <a:t> will have more </a:t>
            </a:r>
            <a:r>
              <a:rPr lang="en-US" dirty="0" smtClean="0"/>
              <a:t>electron mobility on the surface on negative cycle.</a:t>
            </a:r>
          </a:p>
          <a:p>
            <a:endParaRPr lang="en-US" dirty="0"/>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a:pPr>
                <a:defRPr/>
              </a:pPr>
              <a:t>35</a:t>
            </a:fld>
            <a:endParaRPr lang="en-GB" altLang="en-US"/>
          </a:p>
        </p:txBody>
      </p:sp>
    </p:spTree>
    <p:extLst>
      <p:ext uri="{BB962C8B-B14F-4D97-AF65-F5344CB8AC3E}">
        <p14:creationId xmlns:p14="http://schemas.microsoft.com/office/powerpoint/2010/main" val="446785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case of corona</a:t>
            </a:r>
            <a:r>
              <a:rPr lang="en-US" baseline="0" dirty="0" smtClean="0"/>
              <a:t> the PDs are happening in negative cycle more often. This is because there are more availability of electron at conductor in negative cycle. </a:t>
            </a:r>
          </a:p>
          <a:p>
            <a:r>
              <a:rPr lang="en-US" baseline="0" dirty="0" smtClean="0"/>
              <a:t>As a result the voltage difference graph shows more concentrated close to zero.</a:t>
            </a:r>
            <a:endParaRPr lang="en-US" dirty="0"/>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a:pPr>
                <a:defRPr/>
              </a:pPr>
              <a:t>36</a:t>
            </a:fld>
            <a:endParaRPr lang="en-GB" altLang="en-US"/>
          </a:p>
        </p:txBody>
      </p:sp>
    </p:spTree>
    <p:extLst>
      <p:ext uri="{BB962C8B-B14F-4D97-AF65-F5344CB8AC3E}">
        <p14:creationId xmlns:p14="http://schemas.microsoft.com/office/powerpoint/2010/main" val="3571284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graph show the distinct characteristic of Corona discharge.</a:t>
            </a:r>
            <a:endParaRPr lang="en-US" dirty="0"/>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a:pPr>
                <a:defRPr/>
              </a:pPr>
              <a:t>37</a:t>
            </a:fld>
            <a:endParaRPr lang="en-GB" altLang="en-US"/>
          </a:p>
        </p:txBody>
      </p:sp>
    </p:spTree>
    <p:extLst>
      <p:ext uri="{BB962C8B-B14F-4D97-AF65-F5344CB8AC3E}">
        <p14:creationId xmlns:p14="http://schemas.microsoft.com/office/powerpoint/2010/main" val="2128008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is a</a:t>
            </a:r>
            <a:r>
              <a:rPr lang="en-GB" baseline="0" dirty="0" smtClean="0"/>
              <a:t> sample of auto detection we carried out before. Which shows successful PD source detection</a:t>
            </a:r>
            <a:endParaRPr lang="en-GB" dirty="0" smtClean="0"/>
          </a:p>
          <a:p>
            <a:endParaRPr lang="en-GB" dirty="0" smtClean="0"/>
          </a:p>
          <a:p>
            <a:r>
              <a:rPr lang="en-GB" dirty="0" smtClean="0"/>
              <a:t>Can </a:t>
            </a:r>
            <a:r>
              <a:rPr lang="en-GB" dirty="0" smtClean="0"/>
              <a:t>be classified in ~16s</a:t>
            </a:r>
            <a:r>
              <a:rPr lang="en-GB" baseline="0" dirty="0" smtClean="0"/>
              <a:t> with i5-2500k @ 4GHz</a:t>
            </a:r>
            <a:endParaRPr lang="en-GB" dirty="0"/>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smtClean="0"/>
              <a:pPr>
                <a:defRPr/>
              </a:pPr>
              <a:t>38</a:t>
            </a:fld>
            <a:endParaRPr lang="en-GB" altLang="en-US"/>
          </a:p>
        </p:txBody>
      </p:sp>
    </p:spTree>
    <p:extLst>
      <p:ext uri="{BB962C8B-B14F-4D97-AF65-F5344CB8AC3E}">
        <p14:creationId xmlns:p14="http://schemas.microsoft.com/office/powerpoint/2010/main" val="12630103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t>
            </a:r>
            <a:r>
              <a:rPr lang="en-US"/>
              <a:t> the blind test!</a:t>
            </a:r>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a:pPr>
                <a:defRPr/>
              </a:pPr>
              <a:t>39</a:t>
            </a:fld>
            <a:endParaRPr lang="en-GB" altLang="en-US"/>
          </a:p>
        </p:txBody>
      </p:sp>
    </p:spTree>
    <p:extLst>
      <p:ext uri="{BB962C8B-B14F-4D97-AF65-F5344CB8AC3E}">
        <p14:creationId xmlns:p14="http://schemas.microsoft.com/office/powerpoint/2010/main" val="2935671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what are the</a:t>
            </a:r>
            <a:r>
              <a:rPr lang="en-GB" baseline="0" dirty="0" smtClean="0"/>
              <a:t> motivations detecting PDs:</a:t>
            </a:r>
          </a:p>
          <a:p>
            <a:r>
              <a:rPr lang="en-GB" baseline="0" dirty="0" smtClean="0"/>
              <a:t>1. They are symptoms of degradation in HV equipment</a:t>
            </a:r>
            <a:endParaRPr lang="en-GB" dirty="0" smtClean="0"/>
          </a:p>
          <a:p>
            <a:r>
              <a:rPr lang="en-GB" dirty="0" smtClean="0"/>
              <a:t>2. Thy</a:t>
            </a:r>
            <a:r>
              <a:rPr lang="en-GB" baseline="0" dirty="0" smtClean="0"/>
              <a:t> are sources of different kinds of stress on the protective dielectric as listed here</a:t>
            </a:r>
          </a:p>
          <a:p>
            <a:r>
              <a:rPr lang="en-GB" baseline="0" dirty="0" smtClean="0"/>
              <a:t>3. Detection of PDs help on doing condition based maintenance on equipment.</a:t>
            </a:r>
          </a:p>
          <a:p>
            <a:endParaRPr lang="en-GB" baseline="0" dirty="0" smtClean="0"/>
          </a:p>
          <a:p>
            <a:endParaRPr lang="en-GB" dirty="0" smtClean="0"/>
          </a:p>
          <a:p>
            <a:r>
              <a:rPr lang="en-GB" dirty="0" smtClean="0"/>
              <a:t>Partial </a:t>
            </a:r>
            <a:r>
              <a:rPr lang="en-GB" dirty="0" smtClean="0"/>
              <a:t>discharges</a:t>
            </a:r>
            <a:r>
              <a:rPr lang="en-GB" baseline="0" dirty="0" smtClean="0"/>
              <a:t> are both a symptom of degradation and a stress mechanism itself.</a:t>
            </a:r>
          </a:p>
          <a:p>
            <a:r>
              <a:rPr lang="en-GB" dirty="0" smtClean="0"/>
              <a:t>Degradation can occur due to electrical, mechanical, thermal or chemical/environmental</a:t>
            </a:r>
            <a:r>
              <a:rPr lang="en-GB" baseline="0" dirty="0" smtClean="0"/>
              <a:t> conditions and is generally accompanied by PDs. Once PDs are present, these tend to dominate the stress degradation mechanism.</a:t>
            </a:r>
          </a:p>
          <a:p>
            <a:r>
              <a:rPr lang="en-GB" baseline="0" dirty="0" smtClean="0"/>
              <a:t>PDs produce electrons, ions, atoms, radicals and excited molecular species which respond to various forces such as thermal excitation, electric fields, electrostatic forces and the electric wind.</a:t>
            </a:r>
          </a:p>
          <a:p>
            <a:endParaRPr lang="en-GB" baseline="0" dirty="0" smtClean="0"/>
          </a:p>
          <a:p>
            <a:r>
              <a:rPr lang="en-GB" baseline="0" dirty="0" smtClean="0"/>
              <a:t>Particle impact stress: Gas discharge typically contains electrons, +</a:t>
            </a:r>
            <a:r>
              <a:rPr lang="en-GB" baseline="0" dirty="0" err="1" smtClean="0"/>
              <a:t>ve</a:t>
            </a:r>
            <a:r>
              <a:rPr lang="en-GB" baseline="0" dirty="0" smtClean="0"/>
              <a:t> and –</a:t>
            </a:r>
            <a:r>
              <a:rPr lang="en-GB" baseline="0" dirty="0" err="1" smtClean="0"/>
              <a:t>ve</a:t>
            </a:r>
            <a:r>
              <a:rPr lang="en-GB" baseline="0" dirty="0" smtClean="0"/>
              <a:t> ions and photons. These particles can impact on the surface, degrading the surface. These particles can be of sufficient energy to scission bonds, releasing further electrons. Generally, high energy electrons are required to cause substantial damage.</a:t>
            </a:r>
          </a:p>
          <a:p>
            <a:endParaRPr lang="en-GB" baseline="0" dirty="0" smtClean="0"/>
          </a:p>
          <a:p>
            <a:r>
              <a:rPr lang="en-GB" baseline="0" dirty="0" smtClean="0"/>
              <a:t>Thermal stress: energy injected by the PD can raise the temp of the material. Can be sufficient to damage polymeric material. Thermal stress alone is not likely to cause significant degradation, but can be contributory.</a:t>
            </a:r>
          </a:p>
          <a:p>
            <a:endParaRPr lang="en-GB" baseline="0" dirty="0" smtClean="0"/>
          </a:p>
          <a:p>
            <a:r>
              <a:rPr lang="en-GB" baseline="0" dirty="0" smtClean="0"/>
              <a:t>Mechanical stress: vibrational mechanical stress is setup in a solid insulating material subject to PD stressing under AC due to interactions of trapped charge in the solid matrix from the discharge interacting with the AC electric stress field. Trapped charge particles will be electrostatically repelled or attracted, also resulting in local mechanical stresses. Ions and free radicals from surface discharge can react with the solid to change mechanical properties, such as extra crosslinks in polymers reducing shear, tensile and compressive strength.</a:t>
            </a:r>
          </a:p>
          <a:p>
            <a:endParaRPr lang="en-GB" baseline="0" dirty="0" smtClean="0"/>
          </a:p>
          <a:p>
            <a:r>
              <a:rPr lang="en-GB" baseline="0" dirty="0" smtClean="0"/>
              <a:t>Chemical stress: already alluded to from other sections. </a:t>
            </a:r>
          </a:p>
          <a:p>
            <a:endParaRPr lang="en-GB" baseline="0" dirty="0" smtClean="0"/>
          </a:p>
          <a:p>
            <a:r>
              <a:rPr lang="en-GB" baseline="0" dirty="0" smtClean="0"/>
              <a:t>Electrical stress: superposition of electric fields due to charge deposition from PD results in local and microscopic degradation effects. </a:t>
            </a:r>
          </a:p>
          <a:p>
            <a:endParaRPr lang="en-GB" baseline="0" dirty="0" smtClean="0"/>
          </a:p>
          <a:p>
            <a:r>
              <a:rPr lang="en-GB" baseline="0" dirty="0" smtClean="0"/>
              <a:t>Synergism: These stresses are usually combined which causes issues.</a:t>
            </a:r>
          </a:p>
          <a:p>
            <a:endParaRPr lang="en-GB" baseline="0" dirty="0" smtClean="0"/>
          </a:p>
          <a:p>
            <a:r>
              <a:rPr lang="en-GB" baseline="0" dirty="0" smtClean="0"/>
              <a:t>Taking all these into account, it is clear why PDs should be monitored. Maintenance can be scheduled based on the condition of the dielectric based on the PD activity, rather than on time based schedules.</a:t>
            </a:r>
          </a:p>
          <a:p>
            <a:endParaRPr lang="en-GB" dirty="0"/>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smtClean="0"/>
              <a:pPr>
                <a:defRPr/>
              </a:pPr>
              <a:t>4</a:t>
            </a:fld>
            <a:endParaRPr lang="en-GB" altLang="en-US"/>
          </a:p>
        </p:txBody>
      </p:sp>
    </p:spTree>
    <p:extLst>
      <p:ext uri="{BB962C8B-B14F-4D97-AF65-F5344CB8AC3E}">
        <p14:creationId xmlns:p14="http://schemas.microsoft.com/office/powerpoint/2010/main" val="6849899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Overall our</a:t>
            </a:r>
            <a:r>
              <a:rPr lang="en-US" baseline="0" smtClean="0"/>
              <a:t> program achieves the specification for the coursework and utilizes some advanced filtering techniques. Our additional characterization algorithm offers reliable automated recognition which surpasses the specification and makes this project a first class effort.</a:t>
            </a:r>
          </a:p>
          <a:p>
            <a:endParaRPr lang="en-US" baseline="0" smtClean="0"/>
          </a:p>
          <a:p>
            <a:r>
              <a:rPr lang="en-US" baseline="0" smtClean="0"/>
              <a:t>Further work:</a:t>
            </a:r>
          </a:p>
          <a:p>
            <a:r>
              <a:rPr lang="en-US" baseline="0" smtClean="0"/>
              <a:t>Extension to recognize further PD types (streamers and tree types) </a:t>
            </a:r>
          </a:p>
          <a:p>
            <a:r>
              <a:rPr lang="en-US" baseline="0" smtClean="0"/>
              <a:t>Automated database to speed up processing and increase reliability of automated characterization.</a:t>
            </a:r>
          </a:p>
          <a:p>
            <a:endParaRPr lang="en-US"/>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a:pPr>
                <a:defRPr/>
              </a:pPr>
              <a:t>40</a:t>
            </a:fld>
            <a:endParaRPr lang="en-GB" altLang="en-US"/>
          </a:p>
        </p:txBody>
      </p:sp>
    </p:spTree>
    <p:extLst>
      <p:ext uri="{BB962C8B-B14F-4D97-AF65-F5344CB8AC3E}">
        <p14:creationId xmlns:p14="http://schemas.microsoft.com/office/powerpoint/2010/main" val="841909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a:pPr>
                <a:defRPr/>
              </a:pPr>
              <a:t>41</a:t>
            </a:fld>
            <a:endParaRPr lang="en-GB" altLang="en-US"/>
          </a:p>
        </p:txBody>
      </p:sp>
    </p:spTree>
    <p:extLst>
      <p:ext uri="{BB962C8B-B14F-4D97-AF65-F5344CB8AC3E}">
        <p14:creationId xmlns:p14="http://schemas.microsoft.com/office/powerpoint/2010/main" val="2983602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mtClean="0"/>
              <a:t>Just in case machine</a:t>
            </a:r>
            <a:r>
              <a:rPr lang="en-GB" baseline="0" smtClean="0"/>
              <a:t> doesn’t work with MATLAB or for a reminder during marking of the presentation.</a:t>
            </a:r>
            <a:endParaRPr lang="en-GB"/>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smtClean="0"/>
              <a:pPr>
                <a:defRPr/>
              </a:pPr>
              <a:t>42</a:t>
            </a:fld>
            <a:endParaRPr lang="en-GB" altLang="en-US"/>
          </a:p>
        </p:txBody>
      </p:sp>
    </p:spTree>
    <p:extLst>
      <p:ext uri="{BB962C8B-B14F-4D97-AF65-F5344CB8AC3E}">
        <p14:creationId xmlns:p14="http://schemas.microsoft.com/office/powerpoint/2010/main" val="2748849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is a general classification</a:t>
            </a:r>
            <a:r>
              <a:rPr lang="en-GB" baseline="0" dirty="0" smtClean="0"/>
              <a:t> of PDs which we have a look at</a:t>
            </a:r>
          </a:p>
          <a:p>
            <a:endParaRPr lang="en-GB" baseline="0" dirty="0" smtClean="0"/>
          </a:p>
          <a:p>
            <a:endParaRPr lang="en-GB" dirty="0" smtClean="0"/>
          </a:p>
          <a:p>
            <a:r>
              <a:rPr lang="en-GB" dirty="0" smtClean="0"/>
              <a:t>Reference</a:t>
            </a:r>
            <a:r>
              <a:rPr lang="en-GB"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b="0" i="0" kern="1200" dirty="0" smtClean="0">
                <a:solidFill>
                  <a:schemeClr val="tx1"/>
                </a:solidFill>
                <a:effectLst/>
                <a:latin typeface="Arial" charset="0"/>
                <a:ea typeface="+mn-ea"/>
                <a:cs typeface="Arial" charset="0"/>
              </a:rPr>
              <a:t>Frederik H. </a:t>
            </a:r>
            <a:r>
              <a:rPr lang="en-GB" sz="1200" b="0" i="0" kern="1200" dirty="0" err="1" smtClean="0">
                <a:solidFill>
                  <a:schemeClr val="tx1"/>
                </a:solidFill>
                <a:effectLst/>
                <a:latin typeface="Arial" charset="0"/>
                <a:ea typeface="+mn-ea"/>
                <a:cs typeface="Arial" charset="0"/>
              </a:rPr>
              <a:t>Kreuger</a:t>
            </a:r>
            <a:r>
              <a:rPr lang="en-GB" sz="1200" b="0" i="0" kern="1200" dirty="0" smtClean="0">
                <a:solidFill>
                  <a:schemeClr val="tx1"/>
                </a:solidFill>
                <a:effectLst/>
                <a:latin typeface="Arial" charset="0"/>
                <a:ea typeface="+mn-ea"/>
                <a:cs typeface="Arial" charset="0"/>
              </a:rPr>
              <a:t>: </a:t>
            </a:r>
            <a:r>
              <a:rPr lang="en-GB" sz="1200" b="0" i="1" kern="1200" dirty="0" smtClean="0">
                <a:solidFill>
                  <a:schemeClr val="tx1"/>
                </a:solidFill>
                <a:effectLst/>
                <a:latin typeface="Arial" charset="0"/>
                <a:ea typeface="+mn-ea"/>
                <a:cs typeface="Arial" charset="0"/>
              </a:rPr>
              <a:t>Discharge Detection in High Voltage Equipment.</a:t>
            </a:r>
            <a:r>
              <a:rPr lang="en-GB" sz="1200" b="0" i="0" kern="1200" dirty="0" smtClean="0">
                <a:solidFill>
                  <a:schemeClr val="tx1"/>
                </a:solidFill>
                <a:effectLst/>
                <a:latin typeface="Arial" charset="0"/>
                <a:ea typeface="+mn-ea"/>
                <a:cs typeface="Arial" charset="0"/>
              </a:rPr>
              <a:t> Heywood, London 1964</a:t>
            </a:r>
            <a:endParaRPr lang="en-GB" dirty="0" smtClean="0"/>
          </a:p>
          <a:p>
            <a:endParaRPr lang="en-GB" dirty="0" smtClean="0"/>
          </a:p>
          <a:p>
            <a:r>
              <a:rPr lang="en-GB" dirty="0" smtClean="0"/>
              <a:t>Ionisation – Any process by which an atom becomes electrically charged.</a:t>
            </a:r>
            <a:r>
              <a:rPr lang="en-GB" baseline="0" dirty="0" smtClean="0"/>
              <a:t> Such as at the solution of salt in water, ionization by photons, etc.</a:t>
            </a:r>
          </a:p>
          <a:p>
            <a:endParaRPr lang="en-GB" baseline="0" dirty="0" smtClean="0"/>
          </a:p>
          <a:p>
            <a:r>
              <a:rPr lang="en-GB" baseline="0" dirty="0" smtClean="0"/>
              <a:t>Gas Discharges – The passage of current through gases by avalanches of electrons</a:t>
            </a:r>
          </a:p>
          <a:p>
            <a:r>
              <a:rPr lang="en-GB" baseline="0" dirty="0" smtClean="0"/>
              <a:t>All other processes involving ionisation</a:t>
            </a:r>
          </a:p>
          <a:p>
            <a:endParaRPr lang="en-GB" baseline="0" dirty="0" smtClean="0"/>
          </a:p>
          <a:p>
            <a:r>
              <a:rPr lang="en-GB" baseline="0" dirty="0" smtClean="0"/>
              <a:t>Partial Discharges – Gas discharges which do not bridge the electrodes</a:t>
            </a:r>
          </a:p>
          <a:p>
            <a:r>
              <a:rPr lang="en-GB" baseline="0" dirty="0" smtClean="0"/>
              <a:t>All other Gas Discharges</a:t>
            </a:r>
          </a:p>
          <a:p>
            <a:endParaRPr lang="en-GB" baseline="0" dirty="0" smtClean="0"/>
          </a:p>
          <a:p>
            <a:r>
              <a:rPr lang="en-GB" baseline="0" dirty="0" smtClean="0"/>
              <a:t>Internal Discharges – Void – Discharges occurring in inclusions or cavities in a dielectric.</a:t>
            </a:r>
          </a:p>
          <a:p>
            <a:r>
              <a:rPr lang="en-GB" baseline="0" dirty="0" smtClean="0"/>
              <a:t>Surface Discharge – Discharges occurring at the surface of a dielectric.</a:t>
            </a:r>
          </a:p>
          <a:p>
            <a:r>
              <a:rPr lang="en-GB" baseline="0" dirty="0" smtClean="0"/>
              <a:t>Corona Discharges – Discharges occurring in the strongly inhomogeneous field around a sharp point or edge of an electrode.</a:t>
            </a:r>
          </a:p>
          <a:p>
            <a:endParaRPr lang="en-GB" baseline="0" dirty="0" smtClean="0"/>
          </a:p>
          <a:p>
            <a:endParaRPr lang="en-GB" baseline="0" dirty="0" smtClean="0"/>
          </a:p>
          <a:p>
            <a:r>
              <a:rPr lang="en-GB" baseline="0" dirty="0" smtClean="0"/>
              <a:t>Note that it is wrong to use ionisation and PD synonymously – ionisation is much broader. Equally misleading is using PD and corona synonymously. Discharge should be used where a shorter version is required.</a:t>
            </a:r>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smtClean="0"/>
              <a:pPr>
                <a:defRPr/>
              </a:pPr>
              <a:t>5</a:t>
            </a:fld>
            <a:endParaRPr lang="en-GB" altLang="en-US"/>
          </a:p>
        </p:txBody>
      </p:sp>
    </p:spTree>
    <p:extLst>
      <p:ext uri="{BB962C8B-B14F-4D97-AF65-F5344CB8AC3E}">
        <p14:creationId xmlns:p14="http://schemas.microsoft.com/office/powerpoint/2010/main" val="145088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Voids are inclusions</a:t>
            </a:r>
            <a:r>
              <a:rPr lang="en-US" baseline="0" dirty="0" smtClean="0"/>
              <a:t> caused by defects of in manufacturing process.</a:t>
            </a:r>
          </a:p>
          <a:p>
            <a:r>
              <a:rPr lang="en-US" baseline="0" dirty="0" smtClean="0"/>
              <a:t>They have lower strength than the dielectric so the breakdown than the dielectric.</a:t>
            </a:r>
            <a:endParaRPr lang="en-US" dirty="0"/>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a:pPr>
                <a:defRPr/>
              </a:pPr>
              <a:t>6</a:t>
            </a:fld>
            <a:endParaRPr lang="en-GB" altLang="en-US"/>
          </a:p>
        </p:txBody>
      </p:sp>
    </p:spTree>
    <p:extLst>
      <p:ext uri="{BB962C8B-B14F-4D97-AF65-F5344CB8AC3E}">
        <p14:creationId xmlns:p14="http://schemas.microsoft.com/office/powerpoint/2010/main" val="659171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Anywhere</a:t>
            </a:r>
            <a:r>
              <a:rPr lang="en-US" baseline="0" dirty="0" smtClean="0"/>
              <a:t> that there is a stress parallel to the dielectric surface </a:t>
            </a:r>
            <a:r>
              <a:rPr lang="en-US" baseline="0" dirty="0" err="1" smtClean="0"/>
              <a:t>surface</a:t>
            </a:r>
            <a:r>
              <a:rPr lang="en-US" baseline="0" dirty="0" smtClean="0"/>
              <a:t>  Partial discharge can happen</a:t>
            </a:r>
          </a:p>
          <a:p>
            <a:r>
              <a:rPr lang="en-US" baseline="0" dirty="0" smtClean="0"/>
              <a:t>These are usually at bushings, cables and windings of HV.</a:t>
            </a:r>
          </a:p>
          <a:p>
            <a:r>
              <a:rPr lang="en-US" baseline="0" dirty="0" smtClean="0"/>
              <a:t>In this case , the discharge can extend further than initially started region because each discharge effects the electric field.</a:t>
            </a:r>
            <a:endParaRPr lang="en-US" dirty="0"/>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a:pPr>
                <a:defRPr/>
              </a:pPr>
              <a:t>7</a:t>
            </a:fld>
            <a:endParaRPr lang="en-GB" altLang="en-US"/>
          </a:p>
        </p:txBody>
      </p:sp>
    </p:spTree>
    <p:extLst>
      <p:ext uri="{BB962C8B-B14F-4D97-AF65-F5344CB8AC3E}">
        <p14:creationId xmlns:p14="http://schemas.microsoft.com/office/powerpoint/2010/main" val="3028756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Coronas</a:t>
            </a:r>
            <a:r>
              <a:rPr lang="en-US" baseline="0" dirty="0" smtClean="0"/>
              <a:t> are where there is sharp edge in HV equipment or transmission. Usually the discharge happens in negative half of AC voltage and it follows the Townsend discharge mechanism.</a:t>
            </a:r>
          </a:p>
          <a:p>
            <a:endParaRPr lang="en-US" dirty="0"/>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a:pPr>
                <a:defRPr/>
              </a:pPr>
              <a:t>8</a:t>
            </a:fld>
            <a:endParaRPr lang="en-GB" altLang="en-US"/>
          </a:p>
        </p:txBody>
      </p:sp>
    </p:spTree>
    <p:extLst>
      <p:ext uri="{BB962C8B-B14F-4D97-AF65-F5344CB8AC3E}">
        <p14:creationId xmlns:p14="http://schemas.microsoft.com/office/powerpoint/2010/main" val="3720269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Detection</a:t>
            </a:r>
            <a:r>
              <a:rPr lang="en-GB"/>
              <a:t> – the determination of the presence or the absence of partial discharges. Measurement comprises of determining the magnitude and determining location.</a:t>
            </a:r>
            <a:endParaRPr lang="en-GB" dirty="0"/>
          </a:p>
          <a:p>
            <a:r>
              <a:rPr lang="en-GB"/>
              <a:t>There </a:t>
            </a:r>
            <a:r>
              <a:rPr lang="en-GB" dirty="0"/>
              <a:t>are many detection methods possible, ranging from</a:t>
            </a:r>
            <a:r>
              <a:rPr lang="en-GB" baseline="0" dirty="0"/>
              <a:t> conventional to new techniques.</a:t>
            </a:r>
          </a:p>
          <a:p>
            <a:endParaRPr lang="en-GB" dirty="0"/>
          </a:p>
          <a:p>
            <a:r>
              <a:rPr lang="en-GB" dirty="0"/>
              <a:t>Optical</a:t>
            </a:r>
            <a:r>
              <a:rPr lang="en-GB"/>
              <a:t> – in translucent dielectrics internal discharges can be physically visible or electrically detected with photodiodes. Surface and corona discharges can also be detected by visual or photographic inspection.</a:t>
            </a:r>
            <a:endParaRPr lang="en-GB" dirty="0"/>
          </a:p>
          <a:p>
            <a:r>
              <a:rPr lang="en-GB"/>
              <a:t>Thermal – scanning by hand of a cable or bushing after over-voltage test is a well established empirical technique. Not very sensitive and the magnitude of discharges cannot be measured.</a:t>
            </a:r>
            <a:endParaRPr lang="en-GB" dirty="0"/>
          </a:p>
          <a:p>
            <a:r>
              <a:rPr lang="en-GB"/>
              <a:t>Acoustic tests range from simplistic aural tests. The hissing cable test has been well utilised. Equally, oil immersed microphones are often used in transformers and multiple nodes can be used to triangulate the discharge location in 3D space. Equally a contact microphone can be used on solid dielectrics to “listen” for the pressure impulse caused as the dielectric responds to the charge movement in an elastic manor.</a:t>
            </a:r>
            <a:endParaRPr lang="en-GB" dirty="0"/>
          </a:p>
          <a:p>
            <a:r>
              <a:rPr lang="en-GB"/>
              <a:t>Gas pressure is another well known test and changes occur due to the chemical reactions decreasing gas pressure when a discharge occurs.</a:t>
            </a:r>
            <a:endParaRPr lang="en-GB" dirty="0"/>
          </a:p>
          <a:p>
            <a:r>
              <a:rPr lang="en-GB"/>
              <a:t>Chemical methods are often used to detect the breakdown products or burned traces. This often takes place for transformer oil in condition based maintenance.</a:t>
            </a:r>
            <a:endParaRPr lang="en-GB" dirty="0"/>
          </a:p>
          <a:p>
            <a:r>
              <a:rPr lang="en-GB"/>
              <a:t>Electrical methods are the most well used and generally use RLC circuits to identify and then an amplifier to observe the data. </a:t>
            </a:r>
            <a:endParaRPr lang="en-GB" dirty="0"/>
          </a:p>
          <a:p>
            <a:endParaRPr lang="en-GB" dirty="0"/>
          </a:p>
          <a:p>
            <a:r>
              <a:rPr lang="en-GB"/>
              <a:t>Top 2 – EA Instruments ultrasonic listening device one with remote listener</a:t>
            </a:r>
            <a:endParaRPr lang="en-GB" dirty="0"/>
          </a:p>
          <a:p>
            <a:r>
              <a:rPr lang="en-GB"/>
              <a:t>Mid – Omicron MPD600 electrical system which uses fibre optic transmission to reduce noise corruption. Variety of sensors can be used.</a:t>
            </a:r>
            <a:endParaRPr lang="en-GB" dirty="0"/>
          </a:p>
          <a:p>
            <a:r>
              <a:rPr lang="en-GB"/>
              <a:t>Bottom 1 – Haefely DDX9101 PD Detector – electrical detection system</a:t>
            </a:r>
            <a:endParaRPr lang="en-GB" dirty="0"/>
          </a:p>
          <a:p>
            <a:endParaRPr lang="en-GB" dirty="0"/>
          </a:p>
          <a:p>
            <a:endParaRPr lang="en-GB" dirty="0"/>
          </a:p>
          <a:p>
            <a:r>
              <a:rPr lang="en-GB" dirty="0"/>
              <a:t>Top 2 http://www.eatechnologyusa.com/product-catalog</a:t>
            </a:r>
          </a:p>
          <a:p>
            <a:r>
              <a:rPr lang="en-GB" dirty="0"/>
              <a:t>Bottom</a:t>
            </a:r>
            <a:r>
              <a:rPr lang="en-GB" baseline="0" dirty="0"/>
              <a:t> 1 http://www.haefely.com/pdf/LL_DDX9101_1207_RK.pdf</a:t>
            </a:r>
          </a:p>
          <a:p>
            <a:r>
              <a:rPr lang="en-GB" baseline="0" dirty="0"/>
              <a:t>Omicron https://www.omicron.at/fileadmin/user_upload/pdf/literature/MPD-600-Brochure-ENU.pdf</a:t>
            </a:r>
            <a:endParaRPr lang="en-GB" dirty="0"/>
          </a:p>
        </p:txBody>
      </p:sp>
      <p:sp>
        <p:nvSpPr>
          <p:cNvPr id="4" name="Slide Number Placeholder 3"/>
          <p:cNvSpPr>
            <a:spLocks noGrp="1"/>
          </p:cNvSpPr>
          <p:nvPr>
            <p:ph type="sldNum" sz="quarter" idx="10"/>
          </p:nvPr>
        </p:nvSpPr>
        <p:spPr/>
        <p:txBody>
          <a:bodyPr/>
          <a:lstStyle/>
          <a:p>
            <a:pPr>
              <a:defRPr/>
            </a:pPr>
            <a:fld id="{FDF73B36-B033-4910-84EC-E44AC347FDE4}" type="slidenum">
              <a:rPr lang="en-GB" altLang="en-US" smtClean="0"/>
              <a:pPr>
                <a:defRPr/>
              </a:pPr>
              <a:t>9</a:t>
            </a:fld>
            <a:endParaRPr lang="en-GB" altLang="en-US"/>
          </a:p>
        </p:txBody>
      </p:sp>
    </p:spTree>
    <p:extLst>
      <p:ext uri="{BB962C8B-B14F-4D97-AF65-F5344CB8AC3E}">
        <p14:creationId xmlns:p14="http://schemas.microsoft.com/office/powerpoint/2010/main" val="2442610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173" name="Picture 5" descr="C:\Users\Tom\Desktop\ecs-white.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58277" y="377680"/>
            <a:ext cx="2697163" cy="1071100"/>
          </a:xfrm>
          <a:prstGeom prst="rect">
            <a:avLst/>
          </a:prstGeom>
          <a:noFill/>
          <a:extLst>
            <a:ext uri="{909E8E84-426E-40DD-AFC4-6F175D3DCCD1}">
              <a14:hiddenFill xmlns:a14="http://schemas.microsoft.com/office/drawing/2010/main">
                <a:solidFill>
                  <a:srgbClr val="FFFFFF"/>
                </a:solidFill>
              </a14:hiddenFill>
            </a:ext>
          </a:extLst>
        </p:spPr>
      </p:pic>
      <p:sp>
        <p:nvSpPr>
          <p:cNvPr id="5124" name="Rectangle 4"/>
          <p:cNvSpPr>
            <a:spLocks noGrp="1" noChangeArrowheads="1"/>
          </p:cNvSpPr>
          <p:nvPr>
            <p:ph type="ctrTitle"/>
          </p:nvPr>
        </p:nvSpPr>
        <p:spPr>
          <a:xfrm>
            <a:off x="358775" y="1700213"/>
            <a:ext cx="8426450" cy="1873250"/>
          </a:xfrm>
        </p:spPr>
        <p:txBody>
          <a:bodyPr anchor="t"/>
          <a:lstStyle>
            <a:lvl1pPr>
              <a:lnSpc>
                <a:spcPct val="90000"/>
              </a:lnSpc>
              <a:defRPr sz="6000" b="0">
                <a:solidFill>
                  <a:schemeClr val="tx1"/>
                </a:solidFill>
              </a:defRPr>
            </a:lvl1pPr>
          </a:lstStyle>
          <a:p>
            <a:pPr lvl="0"/>
            <a:r>
              <a:rPr lang="en-GB" altLang="en-US" noProof="0" smtClean="0"/>
              <a:t>Click to edit Master title style</a:t>
            </a:r>
          </a:p>
        </p:txBody>
      </p:sp>
      <p:sp>
        <p:nvSpPr>
          <p:cNvPr id="5125" name="Rectangle 5"/>
          <p:cNvSpPr>
            <a:spLocks noGrp="1" noChangeArrowheads="1"/>
          </p:cNvSpPr>
          <p:nvPr>
            <p:ph type="subTitle" idx="1"/>
          </p:nvPr>
        </p:nvSpPr>
        <p:spPr>
          <a:xfrm>
            <a:off x="358775" y="4508500"/>
            <a:ext cx="8426450" cy="1981200"/>
          </a:xfrm>
        </p:spPr>
        <p:txBody>
          <a:bodyPr/>
          <a:lstStyle>
            <a:lvl1pPr marL="0" indent="0">
              <a:lnSpc>
                <a:spcPct val="90000"/>
              </a:lnSpc>
              <a:spcBef>
                <a:spcPct val="0"/>
              </a:spcBef>
              <a:spcAft>
                <a:spcPct val="45000"/>
              </a:spcAft>
              <a:buFont typeface="Wingdings" pitchFamily="2" charset="2"/>
              <a:buNone/>
              <a:defRPr sz="3600">
                <a:solidFill>
                  <a:schemeClr val="tx2"/>
                </a:solidFill>
              </a:defRPr>
            </a:lvl1pPr>
          </a:lstStyle>
          <a:p>
            <a:pPr lvl="0"/>
            <a:r>
              <a:rPr lang="en-GB" altLang="en-US" noProof="0" smtClean="0"/>
              <a:t>Click to edit Master subtitle style</a:t>
            </a:r>
          </a:p>
        </p:txBody>
      </p:sp>
      <p:sp>
        <p:nvSpPr>
          <p:cNvPr id="2" name="AutoShape 2" descr="https://secure.ecs.soton.ac.uk/docpot-archive/photoarchive/logos/ECS_Brand_Logos/ecs-white.gif"/>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AutoShape 4" descr="https://secure.ecs.soton.ac.uk/docpot-archive/photoarchive/logos/ECS_Brand_Logos/ecs-white.gif"/>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2358457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smtClean="0"/>
            </a:lvl1pPr>
          </a:lstStyle>
          <a:p>
            <a:pPr>
              <a:defRPr/>
            </a:pPr>
            <a:endParaRPr lang="en-GB" altLang="en-US"/>
          </a:p>
        </p:txBody>
      </p:sp>
      <p:sp>
        <p:nvSpPr>
          <p:cNvPr id="5" name="Footer Placeholder 4"/>
          <p:cNvSpPr>
            <a:spLocks noGrp="1"/>
          </p:cNvSpPr>
          <p:nvPr>
            <p:ph type="ftr" sz="quarter" idx="11"/>
          </p:nvPr>
        </p:nvSpPr>
        <p:spPr/>
        <p:txBody>
          <a:bodyPr/>
          <a:lstStyle>
            <a:lvl1pPr>
              <a:defRPr smtClean="0"/>
            </a:lvl1pPr>
          </a:lstStyle>
          <a:p>
            <a:pPr>
              <a:defRPr/>
            </a:pPr>
            <a:endParaRPr lang="en-GB" altLang="en-US"/>
          </a:p>
        </p:txBody>
      </p:sp>
      <p:sp>
        <p:nvSpPr>
          <p:cNvPr id="6" name="Slide Number Placeholder 5"/>
          <p:cNvSpPr>
            <a:spLocks noGrp="1"/>
          </p:cNvSpPr>
          <p:nvPr>
            <p:ph type="sldNum" sz="quarter" idx="12"/>
          </p:nvPr>
        </p:nvSpPr>
        <p:spPr/>
        <p:txBody>
          <a:bodyPr/>
          <a:lstStyle>
            <a:lvl1pPr>
              <a:defRPr smtClean="0"/>
            </a:lvl1pPr>
          </a:lstStyle>
          <a:p>
            <a:pPr>
              <a:defRPr/>
            </a:pPr>
            <a:fld id="{4AE3B7A8-9B26-432F-A682-6AACEAAB8036}" type="slidenum">
              <a:rPr lang="en-GB" altLang="en-US"/>
              <a:pPr>
                <a:defRPr/>
              </a:pPr>
              <a:t>‹#›</a:t>
            </a:fld>
            <a:endParaRPr lang="en-GB" altLang="en-US"/>
          </a:p>
        </p:txBody>
      </p:sp>
    </p:spTree>
    <p:extLst>
      <p:ext uri="{BB962C8B-B14F-4D97-AF65-F5344CB8AC3E}">
        <p14:creationId xmlns:p14="http://schemas.microsoft.com/office/powerpoint/2010/main" val="42150251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8613" y="0"/>
            <a:ext cx="2106612" cy="620236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58775" y="0"/>
            <a:ext cx="6167438" cy="62023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smtClean="0"/>
            </a:lvl1pPr>
          </a:lstStyle>
          <a:p>
            <a:pPr>
              <a:defRPr/>
            </a:pPr>
            <a:endParaRPr lang="en-GB" altLang="en-US"/>
          </a:p>
        </p:txBody>
      </p:sp>
      <p:sp>
        <p:nvSpPr>
          <p:cNvPr id="5" name="Footer Placeholder 4"/>
          <p:cNvSpPr>
            <a:spLocks noGrp="1"/>
          </p:cNvSpPr>
          <p:nvPr>
            <p:ph type="ftr" sz="quarter" idx="11"/>
          </p:nvPr>
        </p:nvSpPr>
        <p:spPr/>
        <p:txBody>
          <a:bodyPr/>
          <a:lstStyle>
            <a:lvl1pPr>
              <a:defRPr smtClean="0"/>
            </a:lvl1pPr>
          </a:lstStyle>
          <a:p>
            <a:pPr>
              <a:defRPr/>
            </a:pPr>
            <a:endParaRPr lang="en-GB" altLang="en-US"/>
          </a:p>
        </p:txBody>
      </p:sp>
      <p:sp>
        <p:nvSpPr>
          <p:cNvPr id="6" name="Slide Number Placeholder 5"/>
          <p:cNvSpPr>
            <a:spLocks noGrp="1"/>
          </p:cNvSpPr>
          <p:nvPr>
            <p:ph type="sldNum" sz="quarter" idx="12"/>
          </p:nvPr>
        </p:nvSpPr>
        <p:spPr/>
        <p:txBody>
          <a:bodyPr/>
          <a:lstStyle>
            <a:lvl1pPr>
              <a:defRPr smtClean="0"/>
            </a:lvl1pPr>
          </a:lstStyle>
          <a:p>
            <a:pPr>
              <a:defRPr/>
            </a:pPr>
            <a:fld id="{25B001B8-4F6A-450A-B39F-1412B73C93FB}" type="slidenum">
              <a:rPr lang="en-GB" altLang="en-US"/>
              <a:pPr>
                <a:defRPr/>
              </a:pPr>
              <a:t>‹#›</a:t>
            </a:fld>
            <a:endParaRPr lang="en-GB" altLang="en-US"/>
          </a:p>
        </p:txBody>
      </p:sp>
    </p:spTree>
    <p:extLst>
      <p:ext uri="{BB962C8B-B14F-4D97-AF65-F5344CB8AC3E}">
        <p14:creationId xmlns:p14="http://schemas.microsoft.com/office/powerpoint/2010/main" val="2912424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8299" y="116632"/>
            <a:ext cx="8426450" cy="684746"/>
          </a:xfrm>
        </p:spPr>
        <p:txBody>
          <a:bodyPr/>
          <a:lstStyle/>
          <a:p>
            <a:r>
              <a:rPr lang="en-US" dirty="0" smtClean="0"/>
              <a:t>Click to edit Master title style</a:t>
            </a:r>
            <a:endParaRPr lang="en-GB" dirty="0"/>
          </a:p>
        </p:txBody>
      </p:sp>
      <p:sp>
        <p:nvSpPr>
          <p:cNvPr id="3" name="Content Placeholder 2"/>
          <p:cNvSpPr>
            <a:spLocks noGrp="1"/>
          </p:cNvSpPr>
          <p:nvPr>
            <p:ph idx="1"/>
          </p:nvPr>
        </p:nvSpPr>
        <p:spPr>
          <a:xfrm>
            <a:off x="358775" y="1124744"/>
            <a:ext cx="8426450" cy="507761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lvl1pPr>
              <a:defRPr smtClean="0"/>
            </a:lvl1pPr>
          </a:lstStyle>
          <a:p>
            <a:pPr>
              <a:defRPr/>
            </a:pPr>
            <a:endParaRPr lang="en-GB" altLang="en-US"/>
          </a:p>
        </p:txBody>
      </p:sp>
      <p:sp>
        <p:nvSpPr>
          <p:cNvPr id="5" name="Footer Placeholder 4"/>
          <p:cNvSpPr>
            <a:spLocks noGrp="1"/>
          </p:cNvSpPr>
          <p:nvPr>
            <p:ph type="ftr" sz="quarter" idx="11"/>
          </p:nvPr>
        </p:nvSpPr>
        <p:spPr/>
        <p:txBody>
          <a:bodyPr/>
          <a:lstStyle>
            <a:lvl1pPr>
              <a:defRPr smtClean="0"/>
            </a:lvl1pPr>
          </a:lstStyle>
          <a:p>
            <a:pPr>
              <a:defRPr/>
            </a:pPr>
            <a:endParaRPr lang="en-GB" altLang="en-US"/>
          </a:p>
        </p:txBody>
      </p:sp>
      <p:sp>
        <p:nvSpPr>
          <p:cNvPr id="6" name="Rectangle 8"/>
          <p:cNvSpPr>
            <a:spLocks noGrp="1" noChangeArrowheads="1"/>
          </p:cNvSpPr>
          <p:nvPr>
            <p:ph type="sldNum" sz="quarter" idx="4"/>
          </p:nvPr>
        </p:nvSpPr>
        <p:spPr bwMode="auto">
          <a:xfrm>
            <a:off x="6877050" y="6308725"/>
            <a:ext cx="1908175"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lvl1pPr algn="ctr">
              <a:defRPr sz="1400" smtClean="0">
                <a:solidFill>
                  <a:schemeClr val="tx1"/>
                </a:solidFill>
                <a:cs typeface="Arial" charset="0"/>
              </a:defRPr>
            </a:lvl1pPr>
          </a:lstStyle>
          <a:p>
            <a:pPr>
              <a:defRPr/>
            </a:pPr>
            <a:endParaRPr lang="en-GB" altLang="en-US"/>
          </a:p>
        </p:txBody>
      </p:sp>
    </p:spTree>
    <p:extLst>
      <p:ext uri="{BB962C8B-B14F-4D97-AF65-F5344CB8AC3E}">
        <p14:creationId xmlns:p14="http://schemas.microsoft.com/office/powerpoint/2010/main" val="197485611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smtClean="0"/>
            </a:lvl1pPr>
          </a:lstStyle>
          <a:p>
            <a:pPr>
              <a:defRPr/>
            </a:pPr>
            <a:endParaRPr lang="en-GB" altLang="en-US"/>
          </a:p>
        </p:txBody>
      </p:sp>
      <p:sp>
        <p:nvSpPr>
          <p:cNvPr id="5" name="Footer Placeholder 4"/>
          <p:cNvSpPr>
            <a:spLocks noGrp="1"/>
          </p:cNvSpPr>
          <p:nvPr>
            <p:ph type="ftr" sz="quarter" idx="11"/>
          </p:nvPr>
        </p:nvSpPr>
        <p:spPr/>
        <p:txBody>
          <a:bodyPr/>
          <a:lstStyle>
            <a:lvl1pPr>
              <a:defRPr smtClean="0"/>
            </a:lvl1pPr>
          </a:lstStyle>
          <a:p>
            <a:pPr>
              <a:defRPr/>
            </a:pPr>
            <a:endParaRPr lang="en-GB" altLang="en-US"/>
          </a:p>
        </p:txBody>
      </p:sp>
      <p:sp>
        <p:nvSpPr>
          <p:cNvPr id="6" name="Slide Number Placeholder 5"/>
          <p:cNvSpPr>
            <a:spLocks noGrp="1"/>
          </p:cNvSpPr>
          <p:nvPr>
            <p:ph type="sldNum" sz="quarter" idx="12"/>
          </p:nvPr>
        </p:nvSpPr>
        <p:spPr/>
        <p:txBody>
          <a:bodyPr/>
          <a:lstStyle>
            <a:lvl1pPr>
              <a:defRPr smtClean="0"/>
            </a:lvl1pPr>
          </a:lstStyle>
          <a:p>
            <a:pPr>
              <a:defRPr/>
            </a:pPr>
            <a:fld id="{209EC09A-7133-481D-8B94-2526F8A138E6}" type="slidenum">
              <a:rPr lang="en-GB" altLang="en-US" smtClean="0"/>
              <a:t>‹#›</a:t>
            </a:fld>
            <a:endParaRPr lang="en-GB" altLang="en-US"/>
          </a:p>
        </p:txBody>
      </p:sp>
    </p:spTree>
    <p:extLst>
      <p:ext uri="{BB962C8B-B14F-4D97-AF65-F5344CB8AC3E}">
        <p14:creationId xmlns:p14="http://schemas.microsoft.com/office/powerpoint/2010/main" val="298442699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58775" y="1700213"/>
            <a:ext cx="4137025" cy="4502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700213"/>
            <a:ext cx="4137025" cy="4502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smtClean="0"/>
            </a:lvl1pPr>
          </a:lstStyle>
          <a:p>
            <a:pPr>
              <a:defRPr/>
            </a:pPr>
            <a:endParaRPr lang="en-GB" altLang="en-US"/>
          </a:p>
        </p:txBody>
      </p:sp>
      <p:sp>
        <p:nvSpPr>
          <p:cNvPr id="6" name="Footer Placeholder 5"/>
          <p:cNvSpPr>
            <a:spLocks noGrp="1"/>
          </p:cNvSpPr>
          <p:nvPr>
            <p:ph type="ftr" sz="quarter" idx="11"/>
          </p:nvPr>
        </p:nvSpPr>
        <p:spPr/>
        <p:txBody>
          <a:bodyPr/>
          <a:lstStyle>
            <a:lvl1pPr>
              <a:defRPr smtClean="0"/>
            </a:lvl1pPr>
          </a:lstStyle>
          <a:p>
            <a:pPr>
              <a:defRPr/>
            </a:pPr>
            <a:endParaRPr lang="en-GB" altLang="en-US"/>
          </a:p>
        </p:txBody>
      </p:sp>
      <p:sp>
        <p:nvSpPr>
          <p:cNvPr id="7" name="Slide Number Placeholder 6"/>
          <p:cNvSpPr>
            <a:spLocks noGrp="1"/>
          </p:cNvSpPr>
          <p:nvPr>
            <p:ph type="sldNum" sz="quarter" idx="12"/>
          </p:nvPr>
        </p:nvSpPr>
        <p:spPr/>
        <p:txBody>
          <a:bodyPr/>
          <a:lstStyle>
            <a:lvl1pPr>
              <a:defRPr smtClean="0"/>
            </a:lvl1pPr>
          </a:lstStyle>
          <a:p>
            <a:pPr>
              <a:defRPr/>
            </a:pPr>
            <a:fld id="{B69E6106-681C-465A-95B7-3A53F43105CA}" type="slidenum">
              <a:rPr lang="en-GB" altLang="en-US"/>
              <a:pPr>
                <a:defRPr/>
              </a:pPr>
              <a:t>‹#›</a:t>
            </a:fld>
            <a:endParaRPr lang="en-GB" altLang="en-US"/>
          </a:p>
        </p:txBody>
      </p:sp>
    </p:spTree>
    <p:extLst>
      <p:ext uri="{BB962C8B-B14F-4D97-AF65-F5344CB8AC3E}">
        <p14:creationId xmlns:p14="http://schemas.microsoft.com/office/powerpoint/2010/main" val="369966062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smtClean="0"/>
            </a:lvl1pPr>
          </a:lstStyle>
          <a:p>
            <a:pPr>
              <a:defRPr/>
            </a:pPr>
            <a:endParaRPr lang="en-GB" altLang="en-US"/>
          </a:p>
        </p:txBody>
      </p:sp>
      <p:sp>
        <p:nvSpPr>
          <p:cNvPr id="8" name="Footer Placeholder 7"/>
          <p:cNvSpPr>
            <a:spLocks noGrp="1"/>
          </p:cNvSpPr>
          <p:nvPr>
            <p:ph type="ftr" sz="quarter" idx="11"/>
          </p:nvPr>
        </p:nvSpPr>
        <p:spPr/>
        <p:txBody>
          <a:bodyPr/>
          <a:lstStyle>
            <a:lvl1pPr>
              <a:defRPr smtClean="0"/>
            </a:lvl1pPr>
          </a:lstStyle>
          <a:p>
            <a:pPr>
              <a:defRPr/>
            </a:pPr>
            <a:endParaRPr lang="en-GB" altLang="en-US"/>
          </a:p>
        </p:txBody>
      </p:sp>
      <p:sp>
        <p:nvSpPr>
          <p:cNvPr id="9" name="Slide Number Placeholder 8"/>
          <p:cNvSpPr>
            <a:spLocks noGrp="1"/>
          </p:cNvSpPr>
          <p:nvPr>
            <p:ph type="sldNum" sz="quarter" idx="12"/>
          </p:nvPr>
        </p:nvSpPr>
        <p:spPr/>
        <p:txBody>
          <a:bodyPr/>
          <a:lstStyle>
            <a:lvl1pPr>
              <a:defRPr smtClean="0"/>
            </a:lvl1pPr>
          </a:lstStyle>
          <a:p>
            <a:pPr>
              <a:defRPr/>
            </a:pPr>
            <a:fld id="{6F628C32-6190-4B28-A784-150583CA6EA9}" type="slidenum">
              <a:rPr lang="en-GB" altLang="en-US"/>
              <a:pPr>
                <a:defRPr/>
              </a:pPr>
              <a:t>‹#›</a:t>
            </a:fld>
            <a:endParaRPr lang="en-GB" altLang="en-US"/>
          </a:p>
        </p:txBody>
      </p:sp>
    </p:spTree>
    <p:extLst>
      <p:ext uri="{BB962C8B-B14F-4D97-AF65-F5344CB8AC3E}">
        <p14:creationId xmlns:p14="http://schemas.microsoft.com/office/powerpoint/2010/main" val="36166612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smtClean="0"/>
            </a:lvl1pPr>
          </a:lstStyle>
          <a:p>
            <a:pPr>
              <a:defRPr/>
            </a:pPr>
            <a:endParaRPr lang="en-GB" altLang="en-US"/>
          </a:p>
        </p:txBody>
      </p:sp>
      <p:sp>
        <p:nvSpPr>
          <p:cNvPr id="4" name="Footer Placeholder 3"/>
          <p:cNvSpPr>
            <a:spLocks noGrp="1"/>
          </p:cNvSpPr>
          <p:nvPr>
            <p:ph type="ftr" sz="quarter" idx="11"/>
          </p:nvPr>
        </p:nvSpPr>
        <p:spPr/>
        <p:txBody>
          <a:bodyPr/>
          <a:lstStyle>
            <a:lvl1pPr>
              <a:defRPr smtClean="0"/>
            </a:lvl1pPr>
          </a:lstStyle>
          <a:p>
            <a:pPr>
              <a:defRPr/>
            </a:pPr>
            <a:endParaRPr lang="en-GB" altLang="en-US"/>
          </a:p>
        </p:txBody>
      </p:sp>
      <p:sp>
        <p:nvSpPr>
          <p:cNvPr id="5" name="Rectangle 8"/>
          <p:cNvSpPr>
            <a:spLocks noGrp="1" noChangeArrowheads="1"/>
          </p:cNvSpPr>
          <p:nvPr>
            <p:ph type="sldNum" sz="quarter" idx="4"/>
          </p:nvPr>
        </p:nvSpPr>
        <p:spPr bwMode="auto">
          <a:xfrm>
            <a:off x="6877050" y="6308725"/>
            <a:ext cx="1908175"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lvl1pPr algn="r">
              <a:defRPr sz="1400" smtClean="0">
                <a:solidFill>
                  <a:schemeClr val="tx1"/>
                </a:solidFill>
                <a:cs typeface="Arial" charset="0"/>
              </a:defRPr>
            </a:lvl1pPr>
          </a:lstStyle>
          <a:p>
            <a:pPr>
              <a:defRPr/>
            </a:pPr>
            <a:fld id="{EB849B06-6FF7-45AF-AACA-E9B69F0A6974}" type="slidenum">
              <a:rPr lang="en-GB" altLang="en-US"/>
              <a:pPr>
                <a:defRPr/>
              </a:pPr>
              <a:t>‹#›</a:t>
            </a:fld>
            <a:endParaRPr lang="en-GB" altLang="en-US"/>
          </a:p>
        </p:txBody>
      </p:sp>
    </p:spTree>
    <p:extLst>
      <p:ext uri="{BB962C8B-B14F-4D97-AF65-F5344CB8AC3E}">
        <p14:creationId xmlns:p14="http://schemas.microsoft.com/office/powerpoint/2010/main" val="82703906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mtClean="0"/>
            </a:lvl1pPr>
          </a:lstStyle>
          <a:p>
            <a:pPr>
              <a:defRPr/>
            </a:pPr>
            <a:endParaRPr lang="en-GB" altLang="en-US"/>
          </a:p>
        </p:txBody>
      </p:sp>
      <p:sp>
        <p:nvSpPr>
          <p:cNvPr id="3" name="Footer Placeholder 2"/>
          <p:cNvSpPr>
            <a:spLocks noGrp="1"/>
          </p:cNvSpPr>
          <p:nvPr>
            <p:ph type="ftr" sz="quarter" idx="11"/>
          </p:nvPr>
        </p:nvSpPr>
        <p:spPr/>
        <p:txBody>
          <a:bodyPr/>
          <a:lstStyle>
            <a:lvl1pPr>
              <a:defRPr smtClean="0"/>
            </a:lvl1pPr>
          </a:lstStyle>
          <a:p>
            <a:pPr>
              <a:defRPr/>
            </a:pPr>
            <a:endParaRPr lang="en-GB" altLang="en-US"/>
          </a:p>
        </p:txBody>
      </p:sp>
      <p:sp>
        <p:nvSpPr>
          <p:cNvPr id="4" name="Slide Number Placeholder 3"/>
          <p:cNvSpPr>
            <a:spLocks noGrp="1"/>
          </p:cNvSpPr>
          <p:nvPr>
            <p:ph type="sldNum" sz="quarter" idx="12"/>
          </p:nvPr>
        </p:nvSpPr>
        <p:spPr/>
        <p:txBody>
          <a:bodyPr/>
          <a:lstStyle>
            <a:lvl1pPr>
              <a:defRPr smtClean="0"/>
            </a:lvl1pPr>
          </a:lstStyle>
          <a:p>
            <a:pPr>
              <a:defRPr/>
            </a:pPr>
            <a:fld id="{980504D4-C8C4-41FF-81BC-D101807C87AA}" type="slidenum">
              <a:rPr lang="en-GB" altLang="en-US"/>
              <a:pPr>
                <a:defRPr/>
              </a:pPr>
              <a:t>‹#›</a:t>
            </a:fld>
            <a:endParaRPr lang="en-GB" altLang="en-US"/>
          </a:p>
        </p:txBody>
      </p:sp>
    </p:spTree>
    <p:extLst>
      <p:ext uri="{BB962C8B-B14F-4D97-AF65-F5344CB8AC3E}">
        <p14:creationId xmlns:p14="http://schemas.microsoft.com/office/powerpoint/2010/main" val="24059084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smtClean="0"/>
            </a:lvl1pPr>
          </a:lstStyle>
          <a:p>
            <a:pPr>
              <a:defRPr/>
            </a:pPr>
            <a:endParaRPr lang="en-GB" altLang="en-US"/>
          </a:p>
        </p:txBody>
      </p:sp>
      <p:sp>
        <p:nvSpPr>
          <p:cNvPr id="6" name="Footer Placeholder 5"/>
          <p:cNvSpPr>
            <a:spLocks noGrp="1"/>
          </p:cNvSpPr>
          <p:nvPr>
            <p:ph type="ftr" sz="quarter" idx="11"/>
          </p:nvPr>
        </p:nvSpPr>
        <p:spPr/>
        <p:txBody>
          <a:bodyPr/>
          <a:lstStyle>
            <a:lvl1pPr>
              <a:defRPr smtClean="0"/>
            </a:lvl1pPr>
          </a:lstStyle>
          <a:p>
            <a:pPr>
              <a:defRPr/>
            </a:pPr>
            <a:endParaRPr lang="en-GB" altLang="en-US"/>
          </a:p>
        </p:txBody>
      </p:sp>
      <p:sp>
        <p:nvSpPr>
          <p:cNvPr id="7" name="Slide Number Placeholder 6"/>
          <p:cNvSpPr>
            <a:spLocks noGrp="1"/>
          </p:cNvSpPr>
          <p:nvPr>
            <p:ph type="sldNum" sz="quarter" idx="12"/>
          </p:nvPr>
        </p:nvSpPr>
        <p:spPr/>
        <p:txBody>
          <a:bodyPr/>
          <a:lstStyle>
            <a:lvl1pPr>
              <a:defRPr smtClean="0"/>
            </a:lvl1pPr>
          </a:lstStyle>
          <a:p>
            <a:pPr>
              <a:defRPr/>
            </a:pPr>
            <a:fld id="{35745735-820D-4E11-8123-F104622540EF}" type="slidenum">
              <a:rPr lang="en-GB" altLang="en-US"/>
              <a:pPr>
                <a:defRPr/>
              </a:pPr>
              <a:t>‹#›</a:t>
            </a:fld>
            <a:endParaRPr lang="en-GB" altLang="en-US"/>
          </a:p>
        </p:txBody>
      </p:sp>
    </p:spTree>
    <p:extLst>
      <p:ext uri="{BB962C8B-B14F-4D97-AF65-F5344CB8AC3E}">
        <p14:creationId xmlns:p14="http://schemas.microsoft.com/office/powerpoint/2010/main" val="313327006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smtClean="0"/>
            </a:lvl1pPr>
          </a:lstStyle>
          <a:p>
            <a:pPr>
              <a:defRPr/>
            </a:pPr>
            <a:endParaRPr lang="en-GB" altLang="en-US"/>
          </a:p>
        </p:txBody>
      </p:sp>
      <p:sp>
        <p:nvSpPr>
          <p:cNvPr id="6" name="Footer Placeholder 5"/>
          <p:cNvSpPr>
            <a:spLocks noGrp="1"/>
          </p:cNvSpPr>
          <p:nvPr>
            <p:ph type="ftr" sz="quarter" idx="11"/>
          </p:nvPr>
        </p:nvSpPr>
        <p:spPr/>
        <p:txBody>
          <a:bodyPr/>
          <a:lstStyle>
            <a:lvl1pPr>
              <a:defRPr smtClean="0"/>
            </a:lvl1pPr>
          </a:lstStyle>
          <a:p>
            <a:pPr>
              <a:defRPr/>
            </a:pPr>
            <a:endParaRPr lang="en-GB" altLang="en-US"/>
          </a:p>
        </p:txBody>
      </p:sp>
      <p:sp>
        <p:nvSpPr>
          <p:cNvPr id="7" name="Slide Number Placeholder 6"/>
          <p:cNvSpPr>
            <a:spLocks noGrp="1"/>
          </p:cNvSpPr>
          <p:nvPr>
            <p:ph type="sldNum" sz="quarter" idx="12"/>
          </p:nvPr>
        </p:nvSpPr>
        <p:spPr/>
        <p:txBody>
          <a:bodyPr/>
          <a:lstStyle>
            <a:lvl1pPr>
              <a:defRPr smtClean="0"/>
            </a:lvl1pPr>
          </a:lstStyle>
          <a:p>
            <a:pPr>
              <a:defRPr/>
            </a:pPr>
            <a:fld id="{235E877F-2791-4BC3-A9FC-C3C0B9857AA6}" type="slidenum">
              <a:rPr lang="en-GB" altLang="en-US"/>
              <a:pPr>
                <a:defRPr/>
              </a:pPr>
              <a:t>‹#›</a:t>
            </a:fld>
            <a:endParaRPr lang="en-GB" altLang="en-US"/>
          </a:p>
        </p:txBody>
      </p:sp>
    </p:spTree>
    <p:extLst>
      <p:ext uri="{BB962C8B-B14F-4D97-AF65-F5344CB8AC3E}">
        <p14:creationId xmlns:p14="http://schemas.microsoft.com/office/powerpoint/2010/main" val="418408373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rgbClr val="007C92"/>
            </a:gs>
          </a:gsLst>
          <a:lin ang="5400000" scaled="1"/>
        </a:gradFill>
        <a:effectLst/>
      </p:bgPr>
    </p:bg>
    <p:spTree>
      <p:nvGrpSpPr>
        <p:cNvPr id="1" name=""/>
        <p:cNvGrpSpPr/>
        <p:nvPr/>
      </p:nvGrpSpPr>
      <p:grpSpPr>
        <a:xfrm>
          <a:off x="0" y="0"/>
          <a:ext cx="0" cy="0"/>
          <a:chOff x="0" y="0"/>
          <a:chExt cx="0" cy="0"/>
        </a:xfrm>
      </p:grpSpPr>
      <p:sp>
        <p:nvSpPr>
          <p:cNvPr id="1026" name="Rectangle 4"/>
          <p:cNvSpPr>
            <a:spLocks noGrp="1" noChangeArrowheads="1"/>
          </p:cNvSpPr>
          <p:nvPr>
            <p:ph type="title"/>
          </p:nvPr>
        </p:nvSpPr>
        <p:spPr bwMode="auto">
          <a:xfrm>
            <a:off x="358775" y="0"/>
            <a:ext cx="8426450" cy="1341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GB" altLang="en-US" smtClean="0"/>
              <a:t>Click to edit Master title style</a:t>
            </a:r>
          </a:p>
        </p:txBody>
      </p:sp>
      <p:sp>
        <p:nvSpPr>
          <p:cNvPr id="1027" name="Rectangle 5"/>
          <p:cNvSpPr>
            <a:spLocks noGrp="1" noChangeArrowheads="1"/>
          </p:cNvSpPr>
          <p:nvPr>
            <p:ph type="body" idx="1"/>
          </p:nvPr>
        </p:nvSpPr>
        <p:spPr bwMode="auto">
          <a:xfrm>
            <a:off x="358775" y="1700213"/>
            <a:ext cx="8426450" cy="450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smtClean="0"/>
              <a:t>Click to edit Master text styles</a:t>
            </a:r>
          </a:p>
          <a:p>
            <a:pPr lvl="1"/>
            <a:r>
              <a:rPr lang="en-GB" altLang="en-US" smtClean="0"/>
              <a:t>Second level</a:t>
            </a:r>
          </a:p>
          <a:p>
            <a:pPr lvl="2"/>
            <a:r>
              <a:rPr lang="en-GB" altLang="en-US" smtClean="0"/>
              <a:t>Third level</a:t>
            </a:r>
          </a:p>
          <a:p>
            <a:pPr lvl="3"/>
            <a:r>
              <a:rPr lang="en-GB" altLang="en-US" smtClean="0"/>
              <a:t>Fourth level</a:t>
            </a:r>
          </a:p>
          <a:p>
            <a:pPr lvl="4"/>
            <a:r>
              <a:rPr lang="en-GB" altLang="en-US" smtClean="0"/>
              <a:t>Fifth level</a:t>
            </a:r>
          </a:p>
        </p:txBody>
      </p:sp>
      <p:sp>
        <p:nvSpPr>
          <p:cNvPr id="4102" name="Rectangle 6"/>
          <p:cNvSpPr>
            <a:spLocks noGrp="1" noChangeArrowheads="1"/>
          </p:cNvSpPr>
          <p:nvPr>
            <p:ph type="dt" sz="half" idx="2"/>
          </p:nvPr>
        </p:nvSpPr>
        <p:spPr bwMode="auto">
          <a:xfrm>
            <a:off x="358775" y="6308725"/>
            <a:ext cx="1905000"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lvl1pPr algn="l">
              <a:defRPr sz="1400" dirty="0" smtClean="0">
                <a:solidFill>
                  <a:schemeClr val="tx1"/>
                </a:solidFill>
                <a:cs typeface="Arial" charset="0"/>
              </a:defRPr>
            </a:lvl1pPr>
          </a:lstStyle>
          <a:p>
            <a:pPr>
              <a:defRPr/>
            </a:pPr>
            <a:endParaRPr lang="en-GB" altLang="en-US"/>
          </a:p>
        </p:txBody>
      </p:sp>
      <p:sp>
        <p:nvSpPr>
          <p:cNvPr id="4103" name="Rectangle 7"/>
          <p:cNvSpPr>
            <a:spLocks noGrp="1" noChangeArrowheads="1"/>
          </p:cNvSpPr>
          <p:nvPr>
            <p:ph type="ftr" sz="quarter" idx="3"/>
          </p:nvPr>
        </p:nvSpPr>
        <p:spPr bwMode="auto">
          <a:xfrm>
            <a:off x="2268538" y="6308725"/>
            <a:ext cx="4608512"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lvl1pPr>
              <a:defRPr sz="1400" dirty="0" smtClean="0">
                <a:solidFill>
                  <a:schemeClr val="tx1"/>
                </a:solidFill>
                <a:cs typeface="Arial" charset="0"/>
              </a:defRPr>
            </a:lvl1pPr>
          </a:lstStyle>
          <a:p>
            <a:pPr>
              <a:defRPr/>
            </a:pPr>
            <a:endParaRPr lang="en-GB" altLang="en-US"/>
          </a:p>
        </p:txBody>
      </p:sp>
      <p:sp>
        <p:nvSpPr>
          <p:cNvPr id="4104" name="Rectangle 8"/>
          <p:cNvSpPr>
            <a:spLocks noGrp="1" noChangeArrowheads="1"/>
          </p:cNvSpPr>
          <p:nvPr>
            <p:ph type="sldNum" sz="quarter" idx="4"/>
          </p:nvPr>
        </p:nvSpPr>
        <p:spPr bwMode="auto">
          <a:xfrm>
            <a:off x="6877050" y="6308725"/>
            <a:ext cx="1908175"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lvl1pPr algn="r">
              <a:defRPr sz="1400" smtClean="0">
                <a:solidFill>
                  <a:schemeClr val="tx1"/>
                </a:solidFill>
                <a:cs typeface="Arial" charset="0"/>
              </a:defRPr>
            </a:lvl1pPr>
          </a:lstStyle>
          <a:p>
            <a:pPr>
              <a:defRPr/>
            </a:pPr>
            <a:fld id="{EB849B06-6FF7-45AF-AACA-E9B69F0A6974}" type="slidenum">
              <a:rPr lang="en-GB" altLang="en-US"/>
              <a:pPr>
                <a:defRPr/>
              </a:pPr>
              <a:t>‹#›</a:t>
            </a:fld>
            <a:endParaRPr lang="en-GB" altLang="en-US"/>
          </a:p>
        </p:txBody>
      </p:sp>
    </p:spTree>
  </p:cSld>
  <p:clrMap bg1="dk2" tx1="lt1" bg2="dk1"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Lucida Sans" pitchFamily="34" charset="0"/>
          <a:ea typeface="ＭＳ Ｐゴシック" pitchFamily="16" charset="-128"/>
        </a:defRPr>
      </a:lvl2pPr>
      <a:lvl3pPr algn="l" rtl="0" eaLnBrk="0" fontAlgn="base" hangingPunct="0">
        <a:spcBef>
          <a:spcPct val="0"/>
        </a:spcBef>
        <a:spcAft>
          <a:spcPct val="0"/>
        </a:spcAft>
        <a:defRPr sz="3600" b="1">
          <a:solidFill>
            <a:schemeClr val="tx2"/>
          </a:solidFill>
          <a:latin typeface="Lucida Sans" pitchFamily="34" charset="0"/>
          <a:ea typeface="ＭＳ Ｐゴシック" pitchFamily="16" charset="-128"/>
        </a:defRPr>
      </a:lvl3pPr>
      <a:lvl4pPr algn="l" rtl="0" eaLnBrk="0" fontAlgn="base" hangingPunct="0">
        <a:spcBef>
          <a:spcPct val="0"/>
        </a:spcBef>
        <a:spcAft>
          <a:spcPct val="0"/>
        </a:spcAft>
        <a:defRPr sz="3600" b="1">
          <a:solidFill>
            <a:schemeClr val="tx2"/>
          </a:solidFill>
          <a:latin typeface="Lucida Sans" pitchFamily="34" charset="0"/>
          <a:ea typeface="ＭＳ Ｐゴシック" pitchFamily="16" charset="-128"/>
        </a:defRPr>
      </a:lvl4pPr>
      <a:lvl5pPr algn="l" rtl="0" eaLnBrk="0" fontAlgn="base" hangingPunct="0">
        <a:spcBef>
          <a:spcPct val="0"/>
        </a:spcBef>
        <a:spcAft>
          <a:spcPct val="0"/>
        </a:spcAft>
        <a:defRPr sz="3600" b="1">
          <a:solidFill>
            <a:schemeClr val="tx2"/>
          </a:solidFill>
          <a:latin typeface="Lucida Sans" pitchFamily="34" charset="0"/>
          <a:ea typeface="ＭＳ Ｐゴシック" pitchFamily="16" charset="-128"/>
        </a:defRPr>
      </a:lvl5pPr>
      <a:lvl6pPr marL="457200" algn="l" rtl="0" fontAlgn="base">
        <a:spcBef>
          <a:spcPct val="0"/>
        </a:spcBef>
        <a:spcAft>
          <a:spcPct val="0"/>
        </a:spcAft>
        <a:defRPr sz="3600" b="1">
          <a:solidFill>
            <a:schemeClr val="tx2"/>
          </a:solidFill>
          <a:latin typeface="Lucida Sans" pitchFamily="34" charset="0"/>
          <a:ea typeface="ＭＳ Ｐゴシック" pitchFamily="16" charset="-128"/>
        </a:defRPr>
      </a:lvl6pPr>
      <a:lvl7pPr marL="914400" algn="l" rtl="0" fontAlgn="base">
        <a:spcBef>
          <a:spcPct val="0"/>
        </a:spcBef>
        <a:spcAft>
          <a:spcPct val="0"/>
        </a:spcAft>
        <a:defRPr sz="3600" b="1">
          <a:solidFill>
            <a:schemeClr val="tx2"/>
          </a:solidFill>
          <a:latin typeface="Lucida Sans" pitchFamily="34" charset="0"/>
          <a:ea typeface="ＭＳ Ｐゴシック" pitchFamily="16" charset="-128"/>
        </a:defRPr>
      </a:lvl7pPr>
      <a:lvl8pPr marL="1371600" algn="l" rtl="0" fontAlgn="base">
        <a:spcBef>
          <a:spcPct val="0"/>
        </a:spcBef>
        <a:spcAft>
          <a:spcPct val="0"/>
        </a:spcAft>
        <a:defRPr sz="3600" b="1">
          <a:solidFill>
            <a:schemeClr val="tx2"/>
          </a:solidFill>
          <a:latin typeface="Lucida Sans" pitchFamily="34" charset="0"/>
          <a:ea typeface="ＭＳ Ｐゴシック" pitchFamily="16" charset="-128"/>
        </a:defRPr>
      </a:lvl8pPr>
      <a:lvl9pPr marL="1828800" algn="l" rtl="0" fontAlgn="base">
        <a:spcBef>
          <a:spcPct val="0"/>
        </a:spcBef>
        <a:spcAft>
          <a:spcPct val="0"/>
        </a:spcAft>
        <a:defRPr sz="3600" b="1">
          <a:solidFill>
            <a:schemeClr val="tx2"/>
          </a:solidFill>
          <a:latin typeface="Lucida Sans" pitchFamily="34" charset="0"/>
          <a:ea typeface="ＭＳ Ｐゴシック" pitchFamily="16" charset="-128"/>
        </a:defRPr>
      </a:lvl9pPr>
    </p:titleStyle>
    <p:bodyStyle>
      <a:lvl1pPr marL="271463" indent="-271463" algn="l" rtl="0" eaLnBrk="0" fontAlgn="base" hangingPunct="0">
        <a:spcBef>
          <a:spcPct val="70000"/>
        </a:spcBef>
        <a:spcAft>
          <a:spcPct val="0"/>
        </a:spcAft>
        <a:buClr>
          <a:schemeClr val="tx2"/>
        </a:buClr>
        <a:buFont typeface="Wingdings" pitchFamily="2" charset="2"/>
        <a:buChar char="§"/>
        <a:defRPr sz="3000">
          <a:solidFill>
            <a:schemeClr val="tx1"/>
          </a:solidFill>
          <a:latin typeface="+mn-lt"/>
          <a:ea typeface="+mn-ea"/>
          <a:cs typeface="+mn-cs"/>
        </a:defRPr>
      </a:lvl1pPr>
      <a:lvl2pPr marL="809625" indent="-358775" algn="l" rtl="0" eaLnBrk="0" fontAlgn="base" hangingPunct="0">
        <a:lnSpc>
          <a:spcPct val="90000"/>
        </a:lnSpc>
        <a:spcBef>
          <a:spcPct val="30000"/>
        </a:spcBef>
        <a:spcAft>
          <a:spcPct val="0"/>
        </a:spcAft>
        <a:buClr>
          <a:schemeClr val="tx2"/>
        </a:buClr>
        <a:buFont typeface="Arial" charset="0"/>
        <a:buChar char="–"/>
        <a:defRPr sz="2800">
          <a:solidFill>
            <a:schemeClr val="tx1"/>
          </a:solidFill>
          <a:latin typeface="+mn-lt"/>
          <a:ea typeface="+mn-ea"/>
        </a:defRPr>
      </a:lvl2pPr>
      <a:lvl3pPr marL="1257300" indent="-268288" algn="l" rtl="0" eaLnBrk="0" fontAlgn="base" hangingPunct="0">
        <a:lnSpc>
          <a:spcPct val="90000"/>
        </a:lnSpc>
        <a:spcBef>
          <a:spcPct val="30000"/>
        </a:spcBef>
        <a:spcAft>
          <a:spcPct val="0"/>
        </a:spcAft>
        <a:buClr>
          <a:schemeClr val="tx2"/>
        </a:buClr>
        <a:buFont typeface="Symbol" pitchFamily="18" charset="2"/>
        <a:buChar char="·"/>
        <a:defRPr sz="2400">
          <a:solidFill>
            <a:schemeClr val="tx1"/>
          </a:solidFill>
          <a:latin typeface="+mn-lt"/>
          <a:ea typeface="+mn-ea"/>
        </a:defRPr>
      </a:lvl3pPr>
      <a:lvl4pPr marL="1704975" indent="-268288" algn="l" rtl="0" eaLnBrk="0" fontAlgn="base" hangingPunct="0">
        <a:lnSpc>
          <a:spcPct val="90000"/>
        </a:lnSpc>
        <a:spcBef>
          <a:spcPct val="30000"/>
        </a:spcBef>
        <a:spcAft>
          <a:spcPct val="0"/>
        </a:spcAft>
        <a:buClr>
          <a:schemeClr val="tx2"/>
        </a:buClr>
        <a:buFont typeface="Arial" charset="0"/>
        <a:buChar char="–"/>
        <a:defRPr sz="2000">
          <a:solidFill>
            <a:schemeClr val="tx1"/>
          </a:solidFill>
          <a:latin typeface="+mn-lt"/>
          <a:ea typeface="+mn-ea"/>
        </a:defRPr>
      </a:lvl4pPr>
      <a:lvl5pPr marL="2152650" indent="-268288" algn="l" rtl="0" eaLnBrk="0" fontAlgn="base" hangingPunct="0">
        <a:lnSpc>
          <a:spcPct val="90000"/>
        </a:lnSpc>
        <a:spcBef>
          <a:spcPct val="30000"/>
        </a:spcBef>
        <a:spcAft>
          <a:spcPct val="0"/>
        </a:spcAft>
        <a:buClr>
          <a:schemeClr val="tx2"/>
        </a:buClr>
        <a:buFont typeface="Arial" charset="0"/>
        <a:buChar char="»"/>
        <a:defRPr sz="2000">
          <a:solidFill>
            <a:schemeClr val="tx1"/>
          </a:solidFill>
          <a:latin typeface="+mn-lt"/>
          <a:ea typeface="+mn-ea"/>
        </a:defRPr>
      </a:lvl5pPr>
      <a:lvl6pPr marL="26098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6pPr>
      <a:lvl7pPr marL="30670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7pPr>
      <a:lvl8pPr marL="35242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8pPr>
      <a:lvl9pPr marL="39814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5.png"/><Relationship Id="rId7" Type="http://schemas.openxmlformats.org/officeDocument/2006/relationships/diagramQuickStyle" Target="../diagrams/quickStyle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6.png"/><Relationship Id="rId9" Type="http://schemas.microsoft.com/office/2007/relationships/diagramDrawing" Target="../diagrams/drawing1.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7.png"/><Relationship Id="rId7" Type="http://schemas.openxmlformats.org/officeDocument/2006/relationships/diagramQuickStyle" Target="../diagrams/quickStyle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8.png"/><Relationship Id="rId9" Type="http://schemas.microsoft.com/office/2007/relationships/diagramDrawing" Target="../diagrams/drawing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tmp"/></Relationships>
</file>

<file path=ppt/slides/_rels/slide33.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6.tmp"/></Relationships>
</file>

<file path=ppt/slides/_rels/slide34.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8.tmp"/></Relationships>
</file>

<file path=ppt/slides/_rels/slide35.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0.tmp"/></Relationships>
</file>

<file path=ppt/slides/_rels/slide36.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2.tmp"/></Relationships>
</file>

<file path=ppt/slides/_rels/slide37.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tmp"/></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8.png"/><Relationship Id="rId4"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358775" y="1700213"/>
            <a:ext cx="8426450" cy="972703"/>
          </a:xfrm>
        </p:spPr>
        <p:txBody>
          <a:bodyPr/>
          <a:lstStyle/>
          <a:p>
            <a:pPr eaLnBrk="1" hangingPunct="1"/>
            <a:r>
              <a:rPr lang="en-GB" altLang="en-US" sz="5400" smtClean="0"/>
              <a:t>Partial Discharge Characterisation</a:t>
            </a:r>
            <a:r>
              <a:rPr lang="en-GB" altLang="en-US" sz="4400"/>
              <a:t/>
            </a:r>
            <a:br>
              <a:rPr lang="en-GB" altLang="en-US" sz="4400"/>
            </a:br>
            <a:endParaRPr lang="en-GB" altLang="en-US" sz="5400" smtClean="0"/>
          </a:p>
        </p:txBody>
      </p:sp>
      <p:sp>
        <p:nvSpPr>
          <p:cNvPr id="13315" name="Rectangle 3"/>
          <p:cNvSpPr>
            <a:spLocks noGrp="1" noChangeArrowheads="1"/>
          </p:cNvSpPr>
          <p:nvPr>
            <p:ph type="subTitle" idx="1"/>
          </p:nvPr>
        </p:nvSpPr>
        <p:spPr>
          <a:xfrm>
            <a:off x="358775" y="5661248"/>
            <a:ext cx="8426450" cy="1080120"/>
          </a:xfrm>
        </p:spPr>
        <p:txBody>
          <a:bodyPr>
            <a:normAutofit/>
          </a:bodyPr>
          <a:lstStyle/>
          <a:p>
            <a:pPr eaLnBrk="1" hangingPunct="1"/>
            <a:r>
              <a:rPr lang="en-GB" altLang="en-US" sz="2400" smtClean="0"/>
              <a:t>Thomas J. Smith &amp; David </a:t>
            </a:r>
            <a:r>
              <a:rPr lang="en-GB" altLang="en-US" sz="2400" err="1" smtClean="0"/>
              <a:t>Mahmoodi</a:t>
            </a:r>
            <a:endParaRPr lang="en-GB" altLang="en-US" sz="2400" smtClean="0"/>
          </a:p>
          <a:p>
            <a:pPr eaLnBrk="1" hangingPunct="1"/>
            <a:r>
              <a:rPr lang="en-GB" altLang="en-US" sz="2400" smtClean="0"/>
              <a:t>ELEC6089 High Voltage Insulation Systems</a:t>
            </a:r>
          </a:p>
        </p:txBody>
      </p:sp>
      <p:sp>
        <p:nvSpPr>
          <p:cNvPr id="5" name="Rectangle 3"/>
          <p:cNvSpPr txBox="1">
            <a:spLocks noChangeArrowheads="1"/>
          </p:cNvSpPr>
          <p:nvPr/>
        </p:nvSpPr>
        <p:spPr bwMode="auto">
          <a:xfrm>
            <a:off x="382148" y="3140968"/>
            <a:ext cx="8426450" cy="684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rmAutofit/>
          </a:bodyPr>
          <a:lstStyle>
            <a:lvl1pPr marL="0" indent="0" algn="l" rtl="0" eaLnBrk="0" fontAlgn="base" hangingPunct="0">
              <a:lnSpc>
                <a:spcPct val="90000"/>
              </a:lnSpc>
              <a:spcBef>
                <a:spcPct val="0"/>
              </a:spcBef>
              <a:spcAft>
                <a:spcPct val="45000"/>
              </a:spcAft>
              <a:buClr>
                <a:schemeClr val="tx2"/>
              </a:buClr>
              <a:buFont typeface="Wingdings" pitchFamily="2" charset="2"/>
              <a:buNone/>
              <a:defRPr sz="3600">
                <a:solidFill>
                  <a:schemeClr val="tx2"/>
                </a:solidFill>
                <a:latin typeface="+mn-lt"/>
                <a:ea typeface="+mn-ea"/>
                <a:cs typeface="+mn-cs"/>
              </a:defRPr>
            </a:lvl1pPr>
            <a:lvl2pPr marL="809625" indent="-358775" algn="l" rtl="0" eaLnBrk="0" fontAlgn="base" hangingPunct="0">
              <a:lnSpc>
                <a:spcPct val="90000"/>
              </a:lnSpc>
              <a:spcBef>
                <a:spcPct val="30000"/>
              </a:spcBef>
              <a:spcAft>
                <a:spcPct val="0"/>
              </a:spcAft>
              <a:buClr>
                <a:schemeClr val="tx2"/>
              </a:buClr>
              <a:buFont typeface="Arial" charset="0"/>
              <a:buChar char="–"/>
              <a:defRPr sz="2800">
                <a:solidFill>
                  <a:schemeClr val="tx1"/>
                </a:solidFill>
                <a:latin typeface="+mn-lt"/>
                <a:ea typeface="+mn-ea"/>
              </a:defRPr>
            </a:lvl2pPr>
            <a:lvl3pPr marL="1257300" indent="-268288" algn="l" rtl="0" eaLnBrk="0" fontAlgn="base" hangingPunct="0">
              <a:lnSpc>
                <a:spcPct val="90000"/>
              </a:lnSpc>
              <a:spcBef>
                <a:spcPct val="30000"/>
              </a:spcBef>
              <a:spcAft>
                <a:spcPct val="0"/>
              </a:spcAft>
              <a:buClr>
                <a:schemeClr val="tx2"/>
              </a:buClr>
              <a:buFont typeface="Symbol" pitchFamily="18" charset="2"/>
              <a:buChar char="·"/>
              <a:defRPr sz="2400">
                <a:solidFill>
                  <a:schemeClr val="tx1"/>
                </a:solidFill>
                <a:latin typeface="+mn-lt"/>
                <a:ea typeface="+mn-ea"/>
              </a:defRPr>
            </a:lvl3pPr>
            <a:lvl4pPr marL="1704975" indent="-268288" algn="l" rtl="0" eaLnBrk="0" fontAlgn="base" hangingPunct="0">
              <a:lnSpc>
                <a:spcPct val="90000"/>
              </a:lnSpc>
              <a:spcBef>
                <a:spcPct val="30000"/>
              </a:spcBef>
              <a:spcAft>
                <a:spcPct val="0"/>
              </a:spcAft>
              <a:buClr>
                <a:schemeClr val="tx2"/>
              </a:buClr>
              <a:buFont typeface="Arial" charset="0"/>
              <a:buChar char="–"/>
              <a:defRPr sz="2000">
                <a:solidFill>
                  <a:schemeClr val="tx1"/>
                </a:solidFill>
                <a:latin typeface="+mn-lt"/>
                <a:ea typeface="+mn-ea"/>
              </a:defRPr>
            </a:lvl4pPr>
            <a:lvl5pPr marL="2152650" indent="-268288" algn="l" rtl="0" eaLnBrk="0" fontAlgn="base" hangingPunct="0">
              <a:lnSpc>
                <a:spcPct val="90000"/>
              </a:lnSpc>
              <a:spcBef>
                <a:spcPct val="30000"/>
              </a:spcBef>
              <a:spcAft>
                <a:spcPct val="0"/>
              </a:spcAft>
              <a:buClr>
                <a:schemeClr val="tx2"/>
              </a:buClr>
              <a:buFont typeface="Arial" charset="0"/>
              <a:buChar char="»"/>
              <a:defRPr sz="2000">
                <a:solidFill>
                  <a:schemeClr val="tx1"/>
                </a:solidFill>
                <a:latin typeface="+mn-lt"/>
                <a:ea typeface="+mn-ea"/>
              </a:defRPr>
            </a:lvl5pPr>
            <a:lvl6pPr marL="26098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6pPr>
            <a:lvl7pPr marL="30670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7pPr>
            <a:lvl8pPr marL="35242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8pPr>
            <a:lvl9pPr marL="39814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9pPr>
          </a:lstStyle>
          <a:p>
            <a:pPr eaLnBrk="1" hangingPunct="1"/>
            <a:r>
              <a:rPr lang="en-GB" altLang="en-US" kern="0" smtClean="0"/>
              <a:t>Pulse Sequence Analysis</a:t>
            </a:r>
            <a:endParaRPr lang="en-GB" altLang="en-US" sz="2800" kern="0" smtClean="0"/>
          </a:p>
        </p:txBody>
      </p:sp>
    </p:spTree>
    <p:custDataLst>
      <p:tags r:id="rId1"/>
    </p:custData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Online Readings</a:t>
            </a:r>
            <a:endParaRPr lang="en-GB"/>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5266" y="1841268"/>
            <a:ext cx="5342857" cy="40000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156" y="1873630"/>
            <a:ext cx="2895238" cy="39352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122387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Characterisation Techniques</a:t>
            </a:r>
            <a:endParaRPr lang="en-GB"/>
          </a:p>
        </p:txBody>
      </p:sp>
      <p:sp>
        <p:nvSpPr>
          <p:cNvPr id="3" name="Text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2"/>
          </p:nvPr>
        </p:nvSpPr>
        <p:spPr/>
        <p:txBody>
          <a:bodyPr/>
          <a:lstStyle/>
          <a:p>
            <a:pPr>
              <a:defRPr/>
            </a:pPr>
            <a:fld id="{836C4C3C-775F-4128-BE8E-CBD9D3851EDB}" type="slidenum">
              <a:rPr lang="en-GB" altLang="en-US" smtClean="0"/>
              <a:pPr>
                <a:defRPr/>
              </a:pPr>
              <a:t>11</a:t>
            </a:fld>
            <a:endParaRPr lang="en-GB" altLang="en-US"/>
          </a:p>
        </p:txBody>
      </p:sp>
    </p:spTree>
    <p:extLst>
      <p:ext uri="{BB962C8B-B14F-4D97-AF65-F5344CB8AC3E}">
        <p14:creationId xmlns:p14="http://schemas.microsoft.com/office/powerpoint/2010/main" val="33095604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524" y="147766"/>
            <a:ext cx="8426450" cy="720750"/>
          </a:xfrm>
        </p:spPr>
        <p:txBody>
          <a:bodyPr/>
          <a:lstStyle/>
          <a:p>
            <a:r>
              <a:rPr lang="en-GB" dirty="0" smtClean="0"/>
              <a:t>Phase Resolved PD Analysis</a:t>
            </a:r>
            <a:endParaRPr lang="en-GB" dirty="0"/>
          </a:p>
        </p:txBody>
      </p:sp>
      <p:pic>
        <p:nvPicPr>
          <p:cNvPr id="1026" name="Picture 2" descr="C:\Users\Tom\Desktop\Radiospec.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287524" y="3717033"/>
            <a:ext cx="4572508" cy="244955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6453336"/>
            <a:ext cx="9144000" cy="415498"/>
          </a:xfrm>
          <a:prstGeom prst="rect">
            <a:avLst/>
          </a:prstGeom>
        </p:spPr>
        <p:txBody>
          <a:bodyPr wrap="square">
            <a:spAutoFit/>
          </a:bodyPr>
          <a:lstStyle/>
          <a:p>
            <a:pPr algn="r"/>
            <a:r>
              <a:rPr lang="en-GB" sz="1050">
                <a:solidFill>
                  <a:schemeClr val="tx1"/>
                </a:solidFill>
              </a:rPr>
              <a:t>Hoof, M., and R. </a:t>
            </a:r>
            <a:r>
              <a:rPr lang="en-GB" sz="1050" err="1">
                <a:solidFill>
                  <a:schemeClr val="tx1"/>
                </a:solidFill>
              </a:rPr>
              <a:t>Patsch</a:t>
            </a:r>
            <a:r>
              <a:rPr lang="en-GB" sz="1050">
                <a:solidFill>
                  <a:schemeClr val="tx1"/>
                </a:solidFill>
              </a:rPr>
              <a:t>. "Pulse-sequence analysis: a new method for investigating the physics of PD-induced ageing." </a:t>
            </a:r>
            <a:r>
              <a:rPr lang="en-GB" sz="1050" i="1">
                <a:solidFill>
                  <a:schemeClr val="tx1"/>
                </a:solidFill>
              </a:rPr>
              <a:t>IEE Proceedings-Science, Measurement and Technology</a:t>
            </a:r>
            <a:r>
              <a:rPr lang="en-GB" sz="1050">
                <a:solidFill>
                  <a:schemeClr val="tx1"/>
                </a:solidFill>
              </a:rPr>
              <a:t> 142.1 (1995): 95-101.</a:t>
            </a:r>
            <a:endParaRPr lang="en-GB" sz="1050">
              <a:solidFill>
                <a:schemeClr val="tx1"/>
              </a:solidFill>
              <a:latin typeface="+mj-lt"/>
            </a:endParaRPr>
          </a:p>
        </p:txBody>
      </p:sp>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4108" y="3769872"/>
            <a:ext cx="3240360" cy="232342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2"/>
          <p:cNvSpPr txBox="1">
            <a:spLocks/>
          </p:cNvSpPr>
          <p:nvPr/>
        </p:nvSpPr>
        <p:spPr bwMode="auto">
          <a:xfrm>
            <a:off x="10584668" y="1325908"/>
            <a:ext cx="8426450" cy="4830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lvl1pPr marL="271463" indent="-271463" algn="l" rtl="0" eaLnBrk="0" fontAlgn="base" hangingPunct="0">
              <a:spcBef>
                <a:spcPct val="70000"/>
              </a:spcBef>
              <a:spcAft>
                <a:spcPct val="0"/>
              </a:spcAft>
              <a:buClr>
                <a:schemeClr val="tx2"/>
              </a:buClr>
              <a:buFont typeface="Wingdings" pitchFamily="2" charset="2"/>
              <a:buChar char="§"/>
              <a:defRPr sz="3000">
                <a:solidFill>
                  <a:schemeClr val="tx1"/>
                </a:solidFill>
                <a:latin typeface="+mn-lt"/>
                <a:ea typeface="+mn-ea"/>
                <a:cs typeface="+mn-cs"/>
              </a:defRPr>
            </a:lvl1pPr>
            <a:lvl2pPr marL="809625" indent="-358775" algn="l" rtl="0" eaLnBrk="0" fontAlgn="base" hangingPunct="0">
              <a:lnSpc>
                <a:spcPct val="90000"/>
              </a:lnSpc>
              <a:spcBef>
                <a:spcPct val="30000"/>
              </a:spcBef>
              <a:spcAft>
                <a:spcPct val="0"/>
              </a:spcAft>
              <a:buClr>
                <a:schemeClr val="tx2"/>
              </a:buClr>
              <a:buFont typeface="Arial" charset="0"/>
              <a:buChar char="–"/>
              <a:defRPr sz="2800">
                <a:solidFill>
                  <a:schemeClr val="tx1"/>
                </a:solidFill>
                <a:latin typeface="+mn-lt"/>
                <a:ea typeface="+mn-ea"/>
              </a:defRPr>
            </a:lvl2pPr>
            <a:lvl3pPr marL="1257300" indent="-268288" algn="l" rtl="0" eaLnBrk="0" fontAlgn="base" hangingPunct="0">
              <a:lnSpc>
                <a:spcPct val="90000"/>
              </a:lnSpc>
              <a:spcBef>
                <a:spcPct val="30000"/>
              </a:spcBef>
              <a:spcAft>
                <a:spcPct val="0"/>
              </a:spcAft>
              <a:buClr>
                <a:schemeClr val="tx2"/>
              </a:buClr>
              <a:buFont typeface="Symbol" pitchFamily="18" charset="2"/>
              <a:buChar char="·"/>
              <a:defRPr sz="2400">
                <a:solidFill>
                  <a:schemeClr val="tx1"/>
                </a:solidFill>
                <a:latin typeface="+mn-lt"/>
                <a:ea typeface="+mn-ea"/>
              </a:defRPr>
            </a:lvl3pPr>
            <a:lvl4pPr marL="1704975" indent="-268288" algn="l" rtl="0" eaLnBrk="0" fontAlgn="base" hangingPunct="0">
              <a:lnSpc>
                <a:spcPct val="90000"/>
              </a:lnSpc>
              <a:spcBef>
                <a:spcPct val="30000"/>
              </a:spcBef>
              <a:spcAft>
                <a:spcPct val="0"/>
              </a:spcAft>
              <a:buClr>
                <a:schemeClr val="tx2"/>
              </a:buClr>
              <a:buFont typeface="Arial" charset="0"/>
              <a:buChar char="–"/>
              <a:defRPr sz="2000">
                <a:solidFill>
                  <a:schemeClr val="tx1"/>
                </a:solidFill>
                <a:latin typeface="+mn-lt"/>
                <a:ea typeface="+mn-ea"/>
              </a:defRPr>
            </a:lvl4pPr>
            <a:lvl5pPr marL="2152650" indent="-268288" algn="l" rtl="0" eaLnBrk="0" fontAlgn="base" hangingPunct="0">
              <a:lnSpc>
                <a:spcPct val="90000"/>
              </a:lnSpc>
              <a:spcBef>
                <a:spcPct val="30000"/>
              </a:spcBef>
              <a:spcAft>
                <a:spcPct val="0"/>
              </a:spcAft>
              <a:buClr>
                <a:schemeClr val="tx2"/>
              </a:buClr>
              <a:buFont typeface="Arial" charset="0"/>
              <a:buChar char="»"/>
              <a:defRPr sz="2000">
                <a:solidFill>
                  <a:schemeClr val="tx1"/>
                </a:solidFill>
                <a:latin typeface="+mn-lt"/>
                <a:ea typeface="+mn-ea"/>
              </a:defRPr>
            </a:lvl5pPr>
            <a:lvl6pPr marL="26098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6pPr>
            <a:lvl7pPr marL="30670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7pPr>
            <a:lvl8pPr marL="35242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8pPr>
            <a:lvl9pPr marL="39814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9pPr>
          </a:lstStyle>
          <a:p>
            <a:r>
              <a:rPr lang="en-GB" sz="2400" kern="0" dirty="0" smtClean="0"/>
              <a:t>Phase-Magnitude-Number (</a:t>
            </a:r>
            <a:r>
              <a:rPr lang="el-GR" sz="2400" kern="0" dirty="0" smtClean="0"/>
              <a:t>Φ</a:t>
            </a:r>
            <a:r>
              <a:rPr lang="en-GB" sz="2400" kern="0" dirty="0" smtClean="0"/>
              <a:t>-q-n)</a:t>
            </a:r>
            <a:endParaRPr lang="en-GB" kern="0" dirty="0" smtClean="0"/>
          </a:p>
          <a:p>
            <a:r>
              <a:rPr lang="en-GB" sz="2400" kern="0" dirty="0" smtClean="0"/>
              <a:t>Advantages: Mean, variance, </a:t>
            </a:r>
            <a:r>
              <a:rPr lang="en-GB" sz="2400" kern="0" dirty="0" err="1" smtClean="0"/>
              <a:t>skewness</a:t>
            </a:r>
            <a:r>
              <a:rPr lang="en-GB" sz="2400" kern="0" dirty="0" smtClean="0"/>
              <a:t>, kurtosis and other statistical information</a:t>
            </a:r>
            <a:endParaRPr lang="en-GB" kern="0" dirty="0" smtClean="0"/>
          </a:p>
          <a:p>
            <a:r>
              <a:rPr lang="en-GB" sz="2400" kern="0" dirty="0" smtClean="0"/>
              <a:t>Disadvantages: Transform data to a single reference cycle and lose sequence information</a:t>
            </a:r>
            <a:endParaRPr lang="en-GB" kern="0" dirty="0"/>
          </a:p>
        </p:txBody>
      </p:sp>
      <p:graphicFrame>
        <p:nvGraphicFramePr>
          <p:cNvPr id="12" name="Diagram 5"/>
          <p:cNvGraphicFramePr/>
          <p:nvPr>
            <p:extLst>
              <p:ext uri="{D42A27DB-BD31-4B8C-83A1-F6EECF244321}">
                <p14:modId xmlns:p14="http://schemas.microsoft.com/office/powerpoint/2010/main" val="2426307566"/>
              </p:ext>
            </p:extLst>
          </p:nvPr>
        </p:nvGraphicFramePr>
        <p:xfrm>
          <a:off x="0" y="870574"/>
          <a:ext cx="9144000" cy="25224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116539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Pulse Sequence Analysis</a:t>
            </a:r>
            <a:endParaRPr lang="en-GB"/>
          </a:p>
        </p:txBody>
      </p:sp>
      <p:sp>
        <p:nvSpPr>
          <p:cNvPr id="3" name="Content Placeholder 2"/>
          <p:cNvSpPr>
            <a:spLocks noGrp="1"/>
          </p:cNvSpPr>
          <p:nvPr>
            <p:ph idx="1"/>
          </p:nvPr>
        </p:nvSpPr>
        <p:spPr>
          <a:xfrm>
            <a:off x="9828584" y="1077381"/>
            <a:ext cx="8426450" cy="4502150"/>
          </a:xfrm>
        </p:spPr>
        <p:txBody>
          <a:bodyPr/>
          <a:lstStyle/>
          <a:p>
            <a:r>
              <a:rPr lang="en-GB" sz="2400"/>
              <a:t>Advantages: Utilises </a:t>
            </a:r>
            <a:r>
              <a:rPr lang="en-GB" sz="2400" smtClean="0"/>
              <a:t>sequence </a:t>
            </a:r>
            <a:r>
              <a:rPr lang="en-GB" sz="2400"/>
              <a:t>information so that remaining charge accumulation is accounted for. Assumes dependence between discharge events.</a:t>
            </a:r>
            <a:endParaRPr lang="en-GB"/>
          </a:p>
          <a:p>
            <a:r>
              <a:rPr lang="en-GB" sz="2400"/>
              <a:t>Disadvantages: Statistical techniques </a:t>
            </a:r>
            <a:r>
              <a:rPr lang="en-GB" sz="2400" smtClean="0"/>
              <a:t>unavailable</a:t>
            </a:r>
            <a:endParaRPr lang="en-GB"/>
          </a:p>
        </p:txBody>
      </p:sp>
      <p:sp>
        <p:nvSpPr>
          <p:cNvPr id="4" name="Rectangle 3"/>
          <p:cNvSpPr/>
          <p:nvPr/>
        </p:nvSpPr>
        <p:spPr>
          <a:xfrm>
            <a:off x="0" y="6641727"/>
            <a:ext cx="9144000" cy="253916"/>
          </a:xfrm>
          <a:prstGeom prst="rect">
            <a:avLst/>
          </a:prstGeom>
        </p:spPr>
        <p:txBody>
          <a:bodyPr wrap="square">
            <a:spAutoFit/>
          </a:bodyPr>
          <a:lstStyle/>
          <a:p>
            <a:pPr algn="r"/>
            <a:r>
              <a:rPr lang="en-GB" sz="1050" smtClean="0">
                <a:solidFill>
                  <a:schemeClr val="tx1"/>
                </a:solidFill>
                <a:latin typeface="+mj-lt"/>
                <a:cs typeface="Arial" charset="0"/>
              </a:rPr>
              <a:t>I.J. Kemp:</a:t>
            </a:r>
            <a:r>
              <a:rPr lang="en-GB" sz="1050">
                <a:solidFill>
                  <a:schemeClr val="tx1"/>
                </a:solidFill>
                <a:latin typeface="+mj-lt"/>
                <a:cs typeface="Arial" charset="0"/>
              </a:rPr>
              <a:t> </a:t>
            </a:r>
            <a:r>
              <a:rPr lang="en-GB" sz="1050" i="1" smtClean="0">
                <a:solidFill>
                  <a:schemeClr val="tx1"/>
                </a:solidFill>
                <a:latin typeface="+mj-lt"/>
                <a:cs typeface="Arial" charset="0"/>
              </a:rPr>
              <a:t>Advances in HV Engineering, Chapter 4: Partial Discharges and Their Measurement.</a:t>
            </a:r>
            <a:r>
              <a:rPr lang="en-GB" sz="1050">
                <a:solidFill>
                  <a:schemeClr val="tx1"/>
                </a:solidFill>
                <a:latin typeface="+mj-lt"/>
                <a:cs typeface="Arial" charset="0"/>
              </a:rPr>
              <a:t> </a:t>
            </a:r>
            <a:r>
              <a:rPr lang="en-GB" sz="1050" smtClean="0">
                <a:solidFill>
                  <a:schemeClr val="tx1"/>
                </a:solidFill>
                <a:latin typeface="+mj-lt"/>
                <a:cs typeface="Arial" charset="0"/>
              </a:rPr>
              <a:t>The IET, Stevenage 2004</a:t>
            </a:r>
            <a:endParaRPr lang="en-GB" sz="1050">
              <a:latin typeface="+mj-lt"/>
            </a:endParaRPr>
          </a:p>
        </p:txBody>
      </p:sp>
      <p:pic>
        <p:nvPicPr>
          <p:cNvPr id="2051" name="Picture 3" descr="C:\Users\Tom\Desktop\Untitled.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01996" y="3328456"/>
            <a:ext cx="5718175" cy="29448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08012" y="6199420"/>
            <a:ext cx="5292080" cy="253916"/>
          </a:xfrm>
          <a:prstGeom prst="rect">
            <a:avLst/>
          </a:prstGeom>
        </p:spPr>
        <p:txBody>
          <a:bodyPr wrap="square">
            <a:spAutoFit/>
          </a:bodyPr>
          <a:lstStyle/>
          <a:p>
            <a:r>
              <a:rPr lang="en-GB" sz="1050" smtClean="0">
                <a:solidFill>
                  <a:schemeClr val="tx1"/>
                </a:solidFill>
              </a:rPr>
              <a:t>PSA – from Hoof</a:t>
            </a:r>
            <a:r>
              <a:rPr lang="en-GB" sz="1050">
                <a:solidFill>
                  <a:schemeClr val="tx1"/>
                </a:solidFill>
              </a:rPr>
              <a:t>, M., and R. </a:t>
            </a:r>
            <a:r>
              <a:rPr lang="en-GB" sz="1050" err="1" smtClean="0">
                <a:solidFill>
                  <a:schemeClr val="tx1"/>
                </a:solidFill>
              </a:rPr>
              <a:t>Patsch</a:t>
            </a:r>
            <a:r>
              <a:rPr lang="en-GB" sz="1050" smtClean="0">
                <a:solidFill>
                  <a:schemeClr val="tx1"/>
                </a:solidFill>
              </a:rPr>
              <a:t>.</a:t>
            </a:r>
            <a:endParaRPr lang="en-GB" sz="1050">
              <a:solidFill>
                <a:schemeClr val="tx1"/>
              </a:solidFill>
              <a:latin typeface="+mj-lt"/>
            </a:endParaRPr>
          </a:p>
        </p:txBody>
      </p:sp>
      <p:pic>
        <p:nvPicPr>
          <p:cNvPr id="2052" name="Picture 4" descr="D:\Documents\Semester 8\ELEC6089 High Voltage Insulation Systems\PD Coursework\ELEC6089-PD-Analysis\Matlab\PS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4188" y="3786303"/>
            <a:ext cx="2552228" cy="25400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
          </p:nvPr>
        </p:nvSpPr>
        <p:spPr>
          <a:xfrm>
            <a:off x="6877050" y="6308725"/>
            <a:ext cx="1908175" cy="180975"/>
          </a:xfrm>
        </p:spPr>
        <p:txBody>
          <a:bodyPr/>
          <a:lstStyle/>
          <a:p>
            <a:pPr>
              <a:defRPr/>
            </a:pPr>
            <a:endParaRPr lang="en-GB" altLang="en-US"/>
          </a:p>
        </p:txBody>
      </p:sp>
      <p:graphicFrame>
        <p:nvGraphicFramePr>
          <p:cNvPr id="9" name="Diagram 5"/>
          <p:cNvGraphicFramePr/>
          <p:nvPr>
            <p:extLst>
              <p:ext uri="{D42A27DB-BD31-4B8C-83A1-F6EECF244321}">
                <p14:modId xmlns:p14="http://schemas.microsoft.com/office/powerpoint/2010/main" val="3347153489"/>
              </p:ext>
            </p:extLst>
          </p:nvPr>
        </p:nvGraphicFramePr>
        <p:xfrm>
          <a:off x="0" y="801378"/>
          <a:ext cx="9144000" cy="25224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85075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Partial Discharge Characterisation Tool</a:t>
            </a:r>
            <a:endParaRPr lang="en-GB"/>
          </a:p>
        </p:txBody>
      </p:sp>
      <p:sp>
        <p:nvSpPr>
          <p:cNvPr id="3" name="Text Placeholder 2"/>
          <p:cNvSpPr>
            <a:spLocks noGrp="1"/>
          </p:cNvSpPr>
          <p:nvPr>
            <p:ph type="body" idx="1"/>
          </p:nvPr>
        </p:nvSpPr>
        <p:spPr/>
        <p:txBody>
          <a:bodyPr/>
          <a:lstStyle/>
          <a:p>
            <a:r>
              <a:rPr lang="en-GB" smtClean="0"/>
              <a:t>MATLAB Programming</a:t>
            </a:r>
            <a:endParaRPr lang="en-GB"/>
          </a:p>
        </p:txBody>
      </p:sp>
      <p:sp>
        <p:nvSpPr>
          <p:cNvPr id="4" name="Slide Number Placeholder 3"/>
          <p:cNvSpPr>
            <a:spLocks noGrp="1"/>
          </p:cNvSpPr>
          <p:nvPr>
            <p:ph type="sldNum" sz="quarter" idx="12"/>
          </p:nvPr>
        </p:nvSpPr>
        <p:spPr/>
        <p:txBody>
          <a:bodyPr/>
          <a:lstStyle/>
          <a:p>
            <a:pPr>
              <a:defRPr/>
            </a:pPr>
            <a:fld id="{836C4C3C-775F-4128-BE8E-CBD9D3851EDB}" type="slidenum">
              <a:rPr lang="en-GB" altLang="en-US" smtClean="0"/>
              <a:pPr>
                <a:defRPr/>
              </a:pPr>
              <a:t>14</a:t>
            </a:fld>
            <a:endParaRPr lang="en-GB" alt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188640"/>
            <a:ext cx="4606398" cy="370692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46723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Functional Description</a:t>
            </a:r>
            <a:endParaRPr lang="en-GB"/>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46580299"/>
              </p:ext>
            </p:extLst>
          </p:nvPr>
        </p:nvGraphicFramePr>
        <p:xfrm>
          <a:off x="358775" y="1376177"/>
          <a:ext cx="8426450" cy="4502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10"/>
          <p:cNvGrpSpPr/>
          <p:nvPr/>
        </p:nvGrpSpPr>
        <p:grpSpPr>
          <a:xfrm>
            <a:off x="-476006" y="1376112"/>
            <a:ext cx="3355818" cy="1800860"/>
            <a:chOff x="-456570" y="0"/>
            <a:chExt cx="2285958" cy="1800860"/>
          </a:xfrm>
        </p:grpSpPr>
        <p:sp>
          <p:nvSpPr>
            <p:cNvPr id="15" name="Rectangle 14"/>
            <p:cNvSpPr/>
            <p:nvPr/>
          </p:nvSpPr>
          <p:spPr>
            <a:xfrm>
              <a:off x="-456570" y="0"/>
              <a:ext cx="1825593" cy="180086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Rectangle 15"/>
            <p:cNvSpPr/>
            <p:nvPr/>
          </p:nvSpPr>
          <p:spPr>
            <a:xfrm>
              <a:off x="3795" y="0"/>
              <a:ext cx="1825593" cy="180086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b" anchorCtr="1">
              <a:noAutofit/>
            </a:bodyPr>
            <a:lstStyle/>
            <a:p>
              <a:pPr lvl="0" algn="l" defTabSz="666750">
                <a:lnSpc>
                  <a:spcPct val="90000"/>
                </a:lnSpc>
                <a:spcBef>
                  <a:spcPct val="0"/>
                </a:spcBef>
                <a:spcAft>
                  <a:spcPct val="35000"/>
                </a:spcAft>
              </a:pPr>
              <a:r>
                <a:rPr lang="en-GB" kern="1200" dirty="0" smtClean="0">
                  <a:solidFill>
                    <a:schemeClr val="tx2"/>
                  </a:solidFill>
                </a:rPr>
                <a:t>Acquisition</a:t>
              </a:r>
              <a:endParaRPr lang="en-GB" kern="1200" dirty="0">
                <a:solidFill>
                  <a:schemeClr val="tx2"/>
                </a:solidFill>
              </a:endParaRPr>
            </a:p>
            <a:p>
              <a:pPr marL="114300" lvl="1" indent="-114300" algn="l" defTabSz="533400">
                <a:lnSpc>
                  <a:spcPct val="90000"/>
                </a:lnSpc>
                <a:spcBef>
                  <a:spcPct val="0"/>
                </a:spcBef>
                <a:spcAft>
                  <a:spcPct val="15000"/>
                </a:spcAft>
                <a:buChar char="••"/>
              </a:pPr>
              <a:r>
                <a:rPr lang="en-GB" sz="2000" kern="1200" dirty="0" smtClean="0"/>
                <a:t>Read in text data</a:t>
              </a:r>
              <a:endParaRPr lang="en-GB" sz="2000" kern="1200" dirty="0"/>
            </a:p>
            <a:p>
              <a:pPr marL="114300" lvl="1" indent="-114300" algn="l" defTabSz="533400">
                <a:lnSpc>
                  <a:spcPct val="90000"/>
                </a:lnSpc>
                <a:spcBef>
                  <a:spcPct val="0"/>
                </a:spcBef>
                <a:spcAft>
                  <a:spcPct val="15000"/>
                </a:spcAft>
                <a:buChar char="••"/>
              </a:pPr>
              <a:r>
                <a:rPr lang="en-GB" sz="2000" kern="1200" dirty="0" smtClean="0"/>
                <a:t>Generate time stamping</a:t>
              </a:r>
              <a:endParaRPr lang="en-GB" sz="2000" kern="1200" dirty="0"/>
            </a:p>
          </p:txBody>
        </p:sp>
      </p:grpSp>
      <p:grpSp>
        <p:nvGrpSpPr>
          <p:cNvPr id="6" name="Group 11"/>
          <p:cNvGrpSpPr/>
          <p:nvPr/>
        </p:nvGrpSpPr>
        <p:grpSpPr>
          <a:xfrm>
            <a:off x="2087724" y="4077072"/>
            <a:ext cx="2772308" cy="1800860"/>
            <a:chOff x="1738108" y="2701290"/>
            <a:chExt cx="2008153" cy="1800860"/>
          </a:xfrm>
        </p:grpSpPr>
        <p:sp>
          <p:nvSpPr>
            <p:cNvPr id="13" name="Rectangle 12"/>
            <p:cNvSpPr/>
            <p:nvPr/>
          </p:nvSpPr>
          <p:spPr>
            <a:xfrm>
              <a:off x="1920668" y="2701290"/>
              <a:ext cx="1825593" cy="180086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Rectangle 13"/>
            <p:cNvSpPr/>
            <p:nvPr/>
          </p:nvSpPr>
          <p:spPr>
            <a:xfrm>
              <a:off x="1738108" y="2701290"/>
              <a:ext cx="1825593" cy="180086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1">
              <a:noAutofit/>
            </a:bodyPr>
            <a:lstStyle/>
            <a:p>
              <a:pPr lvl="0" algn="l" defTabSz="666750">
                <a:lnSpc>
                  <a:spcPct val="90000"/>
                </a:lnSpc>
                <a:spcBef>
                  <a:spcPct val="0"/>
                </a:spcBef>
                <a:spcAft>
                  <a:spcPct val="35000"/>
                </a:spcAft>
              </a:pPr>
              <a:r>
                <a:rPr lang="en-GB" kern="1200" dirty="0" err="1" smtClean="0">
                  <a:solidFill>
                    <a:schemeClr val="tx2"/>
                  </a:solidFill>
                </a:rPr>
                <a:t>Preprocessing</a:t>
              </a:r>
              <a:endParaRPr lang="en-GB" kern="1200" dirty="0">
                <a:solidFill>
                  <a:schemeClr val="tx2"/>
                </a:solidFill>
              </a:endParaRPr>
            </a:p>
            <a:p>
              <a:pPr marL="114300" lvl="1" indent="-114300" algn="l" defTabSz="533400">
                <a:lnSpc>
                  <a:spcPct val="90000"/>
                </a:lnSpc>
                <a:spcBef>
                  <a:spcPct val="0"/>
                </a:spcBef>
                <a:spcAft>
                  <a:spcPct val="15000"/>
                </a:spcAft>
                <a:buChar char="••"/>
              </a:pPr>
              <a:r>
                <a:rPr lang="en-GB" sz="2000" kern="1200" dirty="0" err="1" smtClean="0"/>
                <a:t>Denoise</a:t>
              </a:r>
              <a:r>
                <a:rPr lang="en-GB" sz="2000" kern="1200" dirty="0" smtClean="0"/>
                <a:t> data</a:t>
              </a:r>
              <a:endParaRPr lang="en-GB" sz="2000" kern="1200" dirty="0"/>
            </a:p>
            <a:p>
              <a:pPr marL="114300" lvl="1" indent="-114300" algn="l" defTabSz="533400">
                <a:lnSpc>
                  <a:spcPct val="90000"/>
                </a:lnSpc>
                <a:spcBef>
                  <a:spcPct val="0"/>
                </a:spcBef>
                <a:spcAft>
                  <a:spcPct val="15000"/>
                </a:spcAft>
                <a:buChar char="••"/>
              </a:pPr>
              <a:r>
                <a:rPr lang="en-GB" sz="2000" kern="1200" dirty="0" smtClean="0"/>
                <a:t>Filter for PD peaks</a:t>
              </a:r>
              <a:endParaRPr lang="en-GB" sz="2000" kern="1200" dirty="0"/>
            </a:p>
          </p:txBody>
        </p:sp>
      </p:grpSp>
      <p:grpSp>
        <p:nvGrpSpPr>
          <p:cNvPr id="7" name="Group 16"/>
          <p:cNvGrpSpPr/>
          <p:nvPr/>
        </p:nvGrpSpPr>
        <p:grpSpPr>
          <a:xfrm>
            <a:off x="3887923" y="1340768"/>
            <a:ext cx="3564397" cy="1800860"/>
            <a:chOff x="3837542" y="0"/>
            <a:chExt cx="1898332" cy="1800860"/>
          </a:xfrm>
        </p:grpSpPr>
        <p:sp>
          <p:nvSpPr>
            <p:cNvPr id="11" name="Rectangle 17"/>
            <p:cNvSpPr/>
            <p:nvPr/>
          </p:nvSpPr>
          <p:spPr>
            <a:xfrm>
              <a:off x="3910281" y="0"/>
              <a:ext cx="1825593" cy="180086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Rectangle 18"/>
            <p:cNvSpPr/>
            <p:nvPr/>
          </p:nvSpPr>
          <p:spPr>
            <a:xfrm>
              <a:off x="3837542" y="0"/>
              <a:ext cx="1825593" cy="180086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b" anchorCtr="1">
              <a:noAutofit/>
            </a:bodyPr>
            <a:lstStyle/>
            <a:p>
              <a:pPr lvl="0" algn="l" defTabSz="666750">
                <a:lnSpc>
                  <a:spcPct val="90000"/>
                </a:lnSpc>
                <a:spcBef>
                  <a:spcPct val="0"/>
                </a:spcBef>
                <a:spcAft>
                  <a:spcPct val="35000"/>
                </a:spcAft>
              </a:pPr>
              <a:r>
                <a:rPr lang="en-GB" kern="1200" dirty="0" smtClean="0">
                  <a:solidFill>
                    <a:schemeClr val="tx2"/>
                  </a:solidFill>
                </a:rPr>
                <a:t>PSA</a:t>
              </a:r>
              <a:endParaRPr lang="en-GB" kern="1200" dirty="0">
                <a:solidFill>
                  <a:schemeClr val="tx2"/>
                </a:solidFill>
              </a:endParaRPr>
            </a:p>
            <a:p>
              <a:pPr marL="114300" lvl="1" indent="-114300" algn="l" defTabSz="533400">
                <a:lnSpc>
                  <a:spcPct val="90000"/>
                </a:lnSpc>
                <a:spcBef>
                  <a:spcPct val="0"/>
                </a:spcBef>
                <a:spcAft>
                  <a:spcPct val="15000"/>
                </a:spcAft>
                <a:buChar char="••"/>
              </a:pPr>
              <a:r>
                <a:rPr lang="en-GB" sz="2000" kern="1200" dirty="0" smtClean="0"/>
                <a:t>Perform PSA arithmetic</a:t>
              </a:r>
              <a:endParaRPr lang="en-GB" sz="2000" kern="1200" dirty="0"/>
            </a:p>
            <a:p>
              <a:pPr marL="114300" lvl="1" indent="-114300" algn="l" defTabSz="533400">
                <a:lnSpc>
                  <a:spcPct val="90000"/>
                </a:lnSpc>
                <a:spcBef>
                  <a:spcPct val="0"/>
                </a:spcBef>
                <a:spcAft>
                  <a:spcPct val="15000"/>
                </a:spcAft>
                <a:buChar char="••"/>
              </a:pPr>
              <a:r>
                <a:rPr lang="en-GB" sz="2000" kern="1200" dirty="0" smtClean="0"/>
                <a:t>Generate Graphs for Analysis</a:t>
              </a:r>
              <a:endParaRPr lang="en-GB" sz="2000" kern="1200" dirty="0"/>
            </a:p>
          </p:txBody>
        </p:sp>
      </p:grpSp>
      <p:grpSp>
        <p:nvGrpSpPr>
          <p:cNvPr id="8" name="Group 19"/>
          <p:cNvGrpSpPr/>
          <p:nvPr/>
        </p:nvGrpSpPr>
        <p:grpSpPr>
          <a:xfrm>
            <a:off x="5400092" y="4062934"/>
            <a:ext cx="3392062" cy="1800860"/>
            <a:chOff x="5754415" y="2701290"/>
            <a:chExt cx="1825593" cy="1800860"/>
          </a:xfrm>
        </p:grpSpPr>
        <p:sp>
          <p:nvSpPr>
            <p:cNvPr id="9" name="Rectangle 20"/>
            <p:cNvSpPr/>
            <p:nvPr/>
          </p:nvSpPr>
          <p:spPr>
            <a:xfrm>
              <a:off x="5754415" y="2701290"/>
              <a:ext cx="1825593" cy="180086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Rectangle 21"/>
            <p:cNvSpPr/>
            <p:nvPr/>
          </p:nvSpPr>
          <p:spPr>
            <a:xfrm>
              <a:off x="5754415" y="2701290"/>
              <a:ext cx="1825593" cy="180086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1">
              <a:noAutofit/>
            </a:bodyPr>
            <a:lstStyle/>
            <a:p>
              <a:pPr lvl="0" algn="l" defTabSz="666750">
                <a:lnSpc>
                  <a:spcPct val="90000"/>
                </a:lnSpc>
                <a:spcBef>
                  <a:spcPct val="0"/>
                </a:spcBef>
                <a:spcAft>
                  <a:spcPct val="35000"/>
                </a:spcAft>
              </a:pPr>
              <a:r>
                <a:rPr lang="en-GB" kern="1200" dirty="0" smtClean="0">
                  <a:solidFill>
                    <a:schemeClr val="tx2"/>
                  </a:solidFill>
                </a:rPr>
                <a:t>Automated Characterization</a:t>
              </a:r>
              <a:endParaRPr lang="en-GB" kern="1200" dirty="0">
                <a:solidFill>
                  <a:schemeClr val="tx2"/>
                </a:solidFill>
              </a:endParaRPr>
            </a:p>
            <a:p>
              <a:pPr marL="114300" lvl="1" indent="-114300" algn="l" defTabSz="533400">
                <a:lnSpc>
                  <a:spcPct val="90000"/>
                </a:lnSpc>
                <a:spcBef>
                  <a:spcPct val="0"/>
                </a:spcBef>
                <a:spcAft>
                  <a:spcPct val="15000"/>
                </a:spcAft>
                <a:buChar char="••"/>
              </a:pPr>
              <a:r>
                <a:rPr lang="en-GB" sz="2000" kern="1200" dirty="0" smtClean="0"/>
                <a:t>Feature extraction by neural networks</a:t>
              </a:r>
              <a:endParaRPr lang="en-GB" sz="2000" kern="1200" dirty="0"/>
            </a:p>
            <a:p>
              <a:pPr marL="114300" lvl="1" indent="-114300" algn="l" defTabSz="533400">
                <a:lnSpc>
                  <a:spcPct val="90000"/>
                </a:lnSpc>
                <a:spcBef>
                  <a:spcPct val="0"/>
                </a:spcBef>
                <a:spcAft>
                  <a:spcPct val="15000"/>
                </a:spcAft>
                <a:buChar char="••"/>
              </a:pPr>
              <a:r>
                <a:rPr lang="en-GB" sz="2000" kern="1200" dirty="0" smtClean="0"/>
                <a:t>Euclidian distance computation</a:t>
              </a:r>
              <a:endParaRPr lang="en-GB" sz="2000" kern="1200" dirty="0"/>
            </a:p>
          </p:txBody>
        </p:sp>
      </p:grpSp>
    </p:spTree>
    <p:extLst>
      <p:ext uri="{BB962C8B-B14F-4D97-AF65-F5344CB8AC3E}">
        <p14:creationId xmlns:p14="http://schemas.microsoft.com/office/powerpoint/2010/main" val="15363740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5" y="981993"/>
            <a:ext cx="8426450" cy="5112953"/>
          </a:xfrm>
        </p:spPr>
        <p:txBody>
          <a:bodyPr/>
          <a:lstStyle/>
          <a:p>
            <a:r>
              <a:rPr lang="en-GB"/>
              <a:t>Wavelet packet </a:t>
            </a:r>
            <a:r>
              <a:rPr lang="en-GB" err="1"/>
              <a:t>denoising</a:t>
            </a:r>
            <a:r>
              <a:rPr lang="en-GB"/>
              <a:t> algorithm</a:t>
            </a:r>
            <a:r>
              <a:rPr lang="en-GB" dirty="0"/>
              <a:t>:</a:t>
            </a:r>
            <a:endParaRPr lang="en-GB"/>
          </a:p>
          <a:p>
            <a:pPr marL="0" indent="0">
              <a:buNone/>
            </a:pPr>
            <a:endParaRPr lang="en-GB"/>
          </a:p>
          <a:p>
            <a:endParaRPr lang="en-GB"/>
          </a:p>
          <a:p>
            <a:r>
              <a:rPr lang="en-GB"/>
              <a:t>No </a:t>
            </a:r>
            <a:r>
              <a:rPr lang="en-GB" i="1"/>
              <a:t>a priori</a:t>
            </a:r>
            <a:r>
              <a:rPr lang="en-GB"/>
              <a:t> data or assumptions required</a:t>
            </a:r>
          </a:p>
          <a:p>
            <a:r>
              <a:rPr lang="en-GB"/>
              <a:t>Able to remove noise with minimal distortion</a:t>
            </a:r>
          </a:p>
          <a:p>
            <a:r>
              <a:rPr lang="en-GB"/>
              <a:t>Superior to other DSP techniques</a:t>
            </a:r>
          </a:p>
          <a:p>
            <a:endParaRPr lang="en-GB"/>
          </a:p>
        </p:txBody>
      </p:sp>
      <p:graphicFrame>
        <p:nvGraphicFramePr>
          <p:cNvPr id="4" name="Diagram 5"/>
          <p:cNvGraphicFramePr/>
          <p:nvPr>
            <p:extLst>
              <p:ext uri="{D42A27DB-BD31-4B8C-83A1-F6EECF244321}">
                <p14:modId xmlns:p14="http://schemas.microsoft.com/office/powerpoint/2010/main" val="954434845"/>
              </p:ext>
            </p:extLst>
          </p:nvPr>
        </p:nvGraphicFramePr>
        <p:xfrm>
          <a:off x="396044" y="-423428"/>
          <a:ext cx="8388424" cy="5724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GB" err="1" smtClean="0"/>
              <a:t>Preprocessing</a:t>
            </a:r>
            <a:r>
              <a:rPr lang="en-GB" smtClean="0"/>
              <a:t> – Noise Removal</a:t>
            </a:r>
            <a:endParaRPr lang="en-GB"/>
          </a:p>
        </p:txBody>
      </p:sp>
      <p:sp>
        <p:nvSpPr>
          <p:cNvPr id="5" name="Rectangle 4"/>
          <p:cNvSpPr/>
          <p:nvPr/>
        </p:nvSpPr>
        <p:spPr>
          <a:xfrm>
            <a:off x="0" y="6489340"/>
            <a:ext cx="9144000" cy="415498"/>
          </a:xfrm>
          <a:prstGeom prst="rect">
            <a:avLst/>
          </a:prstGeom>
        </p:spPr>
        <p:txBody>
          <a:bodyPr wrap="square">
            <a:spAutoFit/>
          </a:bodyPr>
          <a:lstStyle/>
          <a:p>
            <a:pPr algn="r"/>
            <a:r>
              <a:rPr lang="en-GB" sz="1050" err="1">
                <a:solidFill>
                  <a:schemeClr val="tx1"/>
                </a:solidFill>
              </a:rPr>
              <a:t>Kyprianou</a:t>
            </a:r>
            <a:r>
              <a:rPr lang="en-GB" sz="1050">
                <a:solidFill>
                  <a:schemeClr val="tx1"/>
                </a:solidFill>
              </a:rPr>
              <a:t>, A., et al. "Wavelet packet </a:t>
            </a:r>
            <a:r>
              <a:rPr lang="en-GB" sz="1050" err="1">
                <a:solidFill>
                  <a:schemeClr val="tx1"/>
                </a:solidFill>
              </a:rPr>
              <a:t>denoising</a:t>
            </a:r>
            <a:r>
              <a:rPr lang="en-GB" sz="1050">
                <a:solidFill>
                  <a:schemeClr val="tx1"/>
                </a:solidFill>
              </a:rPr>
              <a:t> for online partial discharge detection in cables and its application to experimental field </a:t>
            </a:r>
            <a:r>
              <a:rPr lang="en-GB" sz="1050" err="1">
                <a:solidFill>
                  <a:schemeClr val="tx1"/>
                </a:solidFill>
              </a:rPr>
              <a:t>results."</a:t>
            </a:r>
            <a:r>
              <a:rPr lang="en-GB" sz="1050" i="1" err="1">
                <a:solidFill>
                  <a:schemeClr val="tx1"/>
                </a:solidFill>
              </a:rPr>
              <a:t>Measurement</a:t>
            </a:r>
            <a:r>
              <a:rPr lang="en-GB" sz="1050" i="1">
                <a:solidFill>
                  <a:schemeClr val="tx1"/>
                </a:solidFill>
              </a:rPr>
              <a:t> Science and Technology</a:t>
            </a:r>
            <a:r>
              <a:rPr lang="en-GB" sz="1050">
                <a:solidFill>
                  <a:schemeClr val="tx1"/>
                </a:solidFill>
              </a:rPr>
              <a:t> 17.9 (2006): 2367.</a:t>
            </a:r>
            <a:endParaRPr lang="en-GB" sz="1050">
              <a:solidFill>
                <a:schemeClr val="tx1"/>
              </a:solidFill>
              <a:latin typeface="+mj-lt"/>
            </a:endParaRPr>
          </a:p>
        </p:txBody>
      </p:sp>
    </p:spTree>
    <p:extLst>
      <p:ext uri="{BB962C8B-B14F-4D97-AF65-F5344CB8AC3E}">
        <p14:creationId xmlns:p14="http://schemas.microsoft.com/office/powerpoint/2010/main" val="22272200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Noise Removal – Wavelet Selection</a:t>
            </a:r>
            <a:endParaRPr lang="en-GB"/>
          </a:p>
        </p:txBody>
      </p:sp>
      <p:sp>
        <p:nvSpPr>
          <p:cNvPr id="3" name="Content Placeholder 2"/>
          <p:cNvSpPr>
            <a:spLocks noGrp="1"/>
          </p:cNvSpPr>
          <p:nvPr>
            <p:ph idx="1"/>
          </p:nvPr>
        </p:nvSpPr>
        <p:spPr>
          <a:xfrm>
            <a:off x="358775" y="981994"/>
            <a:ext cx="8426450" cy="5220370"/>
          </a:xfrm>
        </p:spPr>
        <p:txBody>
          <a:bodyPr/>
          <a:lstStyle/>
          <a:p>
            <a:r>
              <a:rPr lang="en-GB" err="1" smtClean="0"/>
              <a:t>Symlet</a:t>
            </a:r>
            <a:r>
              <a:rPr lang="en-GB" smtClean="0"/>
              <a:t> 6 Wavelet Selected</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8503" y="1504423"/>
            <a:ext cx="6566994" cy="4916465"/>
          </a:xfrm>
          <a:prstGeom prst="rect">
            <a:avLst/>
          </a:prstGeom>
          <a:ln>
            <a:noFill/>
          </a:ln>
          <a:effectLst>
            <a:outerShdw blurRad="190500" algn="tl" rotWithShape="0">
              <a:srgbClr val="000000">
                <a:alpha val="70000"/>
              </a:srgbClr>
            </a:outerShdw>
          </a:effectLst>
        </p:spPr>
      </p:pic>
      <p:sp>
        <p:nvSpPr>
          <p:cNvPr id="5" name="Rectangle 3"/>
          <p:cNvSpPr/>
          <p:nvPr/>
        </p:nvSpPr>
        <p:spPr>
          <a:xfrm>
            <a:off x="0" y="6489340"/>
            <a:ext cx="9144000" cy="415498"/>
          </a:xfrm>
          <a:prstGeom prst="rect">
            <a:avLst/>
          </a:prstGeom>
        </p:spPr>
        <p:txBody>
          <a:bodyPr wrap="square">
            <a:spAutoFit/>
          </a:bodyPr>
          <a:lstStyle/>
          <a:p>
            <a:pPr algn="r"/>
            <a:r>
              <a:rPr lang="en-GB" sz="1050" dirty="0" err="1">
                <a:solidFill>
                  <a:schemeClr val="tx1"/>
                </a:solidFill>
              </a:rPr>
              <a:t>Kyprianou</a:t>
            </a:r>
            <a:r>
              <a:rPr lang="en-GB" sz="1050" dirty="0">
                <a:solidFill>
                  <a:schemeClr val="tx1"/>
                </a:solidFill>
              </a:rPr>
              <a:t>, A., et al. "Wavelet packet </a:t>
            </a:r>
            <a:r>
              <a:rPr lang="en-GB" sz="1050" dirty="0" err="1">
                <a:solidFill>
                  <a:schemeClr val="tx1"/>
                </a:solidFill>
              </a:rPr>
              <a:t>denoising</a:t>
            </a:r>
            <a:r>
              <a:rPr lang="en-GB" sz="1050" dirty="0">
                <a:solidFill>
                  <a:schemeClr val="tx1"/>
                </a:solidFill>
              </a:rPr>
              <a:t> for online partial discharge detection in cables and its application to experimental field </a:t>
            </a:r>
            <a:r>
              <a:rPr lang="en-GB" sz="1050" dirty="0" err="1">
                <a:solidFill>
                  <a:schemeClr val="tx1"/>
                </a:solidFill>
              </a:rPr>
              <a:t>results."</a:t>
            </a:r>
            <a:r>
              <a:rPr lang="en-GB" sz="1050" i="1" dirty="0" err="1">
                <a:solidFill>
                  <a:schemeClr val="tx1"/>
                </a:solidFill>
              </a:rPr>
              <a:t>Measurement</a:t>
            </a:r>
            <a:r>
              <a:rPr lang="en-GB" sz="1050" i="1" dirty="0">
                <a:solidFill>
                  <a:schemeClr val="tx1"/>
                </a:solidFill>
              </a:rPr>
              <a:t> Science and Technology</a:t>
            </a:r>
            <a:r>
              <a:rPr lang="en-GB" sz="1050" dirty="0">
                <a:solidFill>
                  <a:schemeClr val="tx1"/>
                </a:solidFill>
              </a:rPr>
              <a:t> 17.9 (2006): 2367.</a:t>
            </a:r>
            <a:endParaRPr lang="en-GB" sz="1050" dirty="0">
              <a:solidFill>
                <a:schemeClr val="tx1"/>
              </a:solidFill>
              <a:latin typeface="+mj-lt"/>
            </a:endParaRPr>
          </a:p>
        </p:txBody>
      </p:sp>
    </p:spTree>
    <p:extLst>
      <p:ext uri="{BB962C8B-B14F-4D97-AF65-F5344CB8AC3E}">
        <p14:creationId xmlns:p14="http://schemas.microsoft.com/office/powerpoint/2010/main" val="28508103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Noise Removal – Signal Extension</a:t>
            </a:r>
            <a:endParaRPr lang="en-GB"/>
          </a:p>
        </p:txBody>
      </p:sp>
      <p:sp>
        <p:nvSpPr>
          <p:cNvPr id="3" name="Content Placeholder 2"/>
          <p:cNvSpPr>
            <a:spLocks noGrp="1"/>
          </p:cNvSpPr>
          <p:nvPr>
            <p:ph idx="1"/>
          </p:nvPr>
        </p:nvSpPr>
        <p:spPr>
          <a:xfrm>
            <a:off x="358775" y="1016732"/>
            <a:ext cx="8426450" cy="5185631"/>
          </a:xfrm>
        </p:spPr>
        <p:txBody>
          <a:bodyPr/>
          <a:lstStyle/>
          <a:p>
            <a:r>
              <a:rPr lang="en-GB" smtClean="0"/>
              <a:t>Symmetric signal </a:t>
            </a:r>
            <a:r>
              <a:rPr lang="en-GB" smtClean="0"/>
              <a:t>extension</a:t>
            </a:r>
            <a:endParaRPr lang="en-GB"/>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672" y="1664805"/>
            <a:ext cx="6684657" cy="50045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229129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Noise Removal - </a:t>
            </a:r>
            <a:r>
              <a:rPr lang="en-GB" smtClean="0"/>
              <a:t>Decomposition</a:t>
            </a:r>
            <a:endParaRPr lang="en-GB"/>
          </a:p>
        </p:txBody>
      </p:sp>
      <p:pic>
        <p:nvPicPr>
          <p:cNvPr id="4" name="Picture 3"/>
          <p:cNvPicPr>
            <a:picLocks noChangeAspect="1"/>
          </p:cNvPicPr>
          <p:nvPr/>
        </p:nvPicPr>
        <p:blipFill rotWithShape="1">
          <a:blip r:embed="rId3"/>
          <a:srcRect l="1205" t="7716" r="25946" b="8227"/>
          <a:stretch/>
        </p:blipFill>
        <p:spPr>
          <a:xfrm>
            <a:off x="829540" y="879836"/>
            <a:ext cx="7484921" cy="58255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855636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GB" altLang="en-US" smtClean="0"/>
              <a:t>Presentation Agenda</a:t>
            </a:r>
          </a:p>
        </p:txBody>
      </p:sp>
      <p:sp>
        <p:nvSpPr>
          <p:cNvPr id="14339" name="Content Placeholder 2"/>
          <p:cNvSpPr>
            <a:spLocks noGrp="1"/>
          </p:cNvSpPr>
          <p:nvPr>
            <p:ph idx="1"/>
          </p:nvPr>
        </p:nvSpPr>
        <p:spPr/>
        <p:txBody>
          <a:bodyPr/>
          <a:lstStyle/>
          <a:p>
            <a:pPr eaLnBrk="1" hangingPunct="1"/>
            <a:r>
              <a:rPr lang="en-GB" altLang="en-US" sz="2800" smtClean="0"/>
              <a:t>Partial Discharge Background &amp; Motivation</a:t>
            </a:r>
          </a:p>
          <a:p>
            <a:pPr eaLnBrk="1" hangingPunct="1"/>
            <a:r>
              <a:rPr lang="en-GB" altLang="en-US" sz="2800" smtClean="0"/>
              <a:t>Characterisation Techniques</a:t>
            </a:r>
          </a:p>
          <a:p>
            <a:pPr eaLnBrk="1" hangingPunct="1"/>
            <a:r>
              <a:rPr lang="en-GB" altLang="en-US" sz="2800" smtClean="0"/>
              <a:t>Partial Discharge Characterisation Tool</a:t>
            </a:r>
          </a:p>
          <a:p>
            <a:pPr eaLnBrk="1" hangingPunct="1"/>
            <a:r>
              <a:rPr lang="en-GB" altLang="en-US" sz="2800" smtClean="0"/>
              <a:t>Results</a:t>
            </a:r>
          </a:p>
          <a:p>
            <a:pPr eaLnBrk="1" hangingPunct="1"/>
            <a:r>
              <a:rPr lang="en-GB" altLang="en-US" sz="2800" smtClean="0"/>
              <a:t>Blind Test</a:t>
            </a:r>
          </a:p>
          <a:p>
            <a:pPr eaLnBrk="1" hangingPunct="1"/>
            <a:r>
              <a:rPr lang="en-GB" altLang="en-US" sz="2800" smtClean="0"/>
              <a:t>Conclusions</a:t>
            </a:r>
          </a:p>
          <a:p>
            <a:pPr eaLnBrk="1" hangingPunct="1"/>
            <a:endParaRPr lang="en-GB" altLang="en-US" sz="280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Noise Removal - </a:t>
            </a:r>
            <a:r>
              <a:rPr lang="en-GB" err="1" smtClean="0"/>
              <a:t>Thresholding</a:t>
            </a:r>
            <a:endParaRPr lang="en-GB"/>
          </a:p>
        </p:txBody>
      </p:sp>
      <p:pic>
        <p:nvPicPr>
          <p:cNvPr id="6" name="Picture 5"/>
          <p:cNvPicPr>
            <a:picLocks noChangeAspect="1"/>
          </p:cNvPicPr>
          <p:nvPr/>
        </p:nvPicPr>
        <p:blipFill rotWithShape="1">
          <a:blip r:embed="rId3"/>
          <a:srcRect l="2235" t="10773" r="64433" b="7718"/>
          <a:stretch/>
        </p:blipFill>
        <p:spPr>
          <a:xfrm>
            <a:off x="2775868" y="851985"/>
            <a:ext cx="3592265" cy="59253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377428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Noise Removal - </a:t>
            </a:r>
            <a:r>
              <a:rPr lang="en-GB" smtClean="0"/>
              <a:t>Reconstruction</a:t>
            </a:r>
            <a:endParaRPr lang="en-GB"/>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95" y="915277"/>
            <a:ext cx="7685810" cy="575408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632055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err="1"/>
              <a:t>Preprocessing</a:t>
            </a:r>
            <a:r>
              <a:rPr lang="en-GB"/>
              <a:t> - Peak Detection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44" y="887051"/>
            <a:ext cx="7723513" cy="57823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799026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Pulse Sequence Analysis</a:t>
            </a:r>
            <a:endParaRPr lang="en-GB"/>
          </a:p>
        </p:txBody>
      </p:sp>
      <p:sp>
        <p:nvSpPr>
          <p:cNvPr id="3" name="Content Placeholder 2"/>
          <p:cNvSpPr>
            <a:spLocks noGrp="1"/>
          </p:cNvSpPr>
          <p:nvPr>
            <p:ph idx="1"/>
          </p:nvPr>
        </p:nvSpPr>
        <p:spPr/>
        <p:txBody>
          <a:bodyPr/>
          <a:lstStyle/>
          <a:p>
            <a:r>
              <a:rPr lang="en-GB" dirty="0" smtClean="0">
                <a:latin typeface="Lucida Sans"/>
              </a:rPr>
              <a:t>Uses the peaks found in filtered signal to find </a:t>
            </a:r>
            <a:r>
              <a:rPr lang="en-GB" dirty="0" smtClean="0"/>
              <a:t>U</a:t>
            </a:r>
            <a:r>
              <a:rPr lang="en-GB" baseline="-25000" dirty="0" smtClean="0"/>
              <a:t>n</a:t>
            </a:r>
            <a:r>
              <a:rPr lang="en-GB" dirty="0" smtClean="0"/>
              <a:t> and </a:t>
            </a:r>
            <a:r>
              <a:rPr lang="en-GB" dirty="0" err="1"/>
              <a:t>T</a:t>
            </a:r>
            <a:r>
              <a:rPr lang="en-GB" baseline="-25000" dirty="0" err="1"/>
              <a:t>n</a:t>
            </a:r>
            <a:r>
              <a:rPr lang="en-GB" dirty="0"/>
              <a:t> </a:t>
            </a:r>
            <a:endParaRPr lang="en-GB" dirty="0" smtClean="0"/>
          </a:p>
          <a:p>
            <a:r>
              <a:rPr lang="en-GB" dirty="0" smtClean="0">
                <a:latin typeface="Lucida Sans"/>
              </a:rPr>
              <a:t>2D </a:t>
            </a:r>
            <a:r>
              <a:rPr lang="en-GB" dirty="0">
                <a:latin typeface="Lucida Sans"/>
              </a:rPr>
              <a:t>plots available</a:t>
            </a:r>
          </a:p>
          <a:p>
            <a:pPr lvl="1"/>
            <a:r>
              <a:rPr lang="el-GR" dirty="0"/>
              <a:t>Δ</a:t>
            </a:r>
            <a:r>
              <a:rPr lang="en-GB" dirty="0"/>
              <a:t>U</a:t>
            </a:r>
            <a:r>
              <a:rPr lang="en-GB" baseline="-25000" dirty="0"/>
              <a:t>n</a:t>
            </a:r>
            <a:r>
              <a:rPr lang="en-GB" dirty="0"/>
              <a:t> by </a:t>
            </a:r>
            <a:r>
              <a:rPr lang="el-GR" dirty="0"/>
              <a:t>Δ</a:t>
            </a:r>
            <a:r>
              <a:rPr lang="en-GB" dirty="0"/>
              <a:t>U</a:t>
            </a:r>
            <a:r>
              <a:rPr lang="en-GB" baseline="-25000" dirty="0"/>
              <a:t>n-1</a:t>
            </a:r>
            <a:endParaRPr lang="en-GB" dirty="0"/>
          </a:p>
          <a:p>
            <a:pPr lvl="1"/>
            <a:r>
              <a:rPr lang="el-GR" dirty="0"/>
              <a:t>Δ</a:t>
            </a:r>
            <a:r>
              <a:rPr lang="en-GB" dirty="0" err="1"/>
              <a:t>T</a:t>
            </a:r>
            <a:r>
              <a:rPr lang="en-GB" baseline="-25000" dirty="0" err="1"/>
              <a:t>n</a:t>
            </a:r>
            <a:r>
              <a:rPr lang="en-GB" dirty="0"/>
              <a:t> by </a:t>
            </a:r>
            <a:r>
              <a:rPr lang="el-GR" dirty="0"/>
              <a:t>Δ</a:t>
            </a:r>
            <a:r>
              <a:rPr lang="en-GB" dirty="0"/>
              <a:t>T</a:t>
            </a:r>
            <a:r>
              <a:rPr lang="en-GB" baseline="-25000" dirty="0"/>
              <a:t>n-1</a:t>
            </a:r>
          </a:p>
          <a:p>
            <a:pPr lvl="1"/>
            <a:r>
              <a:rPr lang="el-GR" dirty="0"/>
              <a:t>Δ</a:t>
            </a:r>
            <a:r>
              <a:rPr lang="en-GB" dirty="0"/>
              <a:t>U</a:t>
            </a:r>
            <a:r>
              <a:rPr lang="en-GB" baseline="-25000" dirty="0"/>
              <a:t>n</a:t>
            </a:r>
            <a:r>
              <a:rPr lang="en-GB" dirty="0"/>
              <a:t>/</a:t>
            </a:r>
            <a:r>
              <a:rPr lang="el-GR" dirty="0"/>
              <a:t>Δ</a:t>
            </a:r>
            <a:r>
              <a:rPr lang="en-GB" dirty="0" err="1"/>
              <a:t>T</a:t>
            </a:r>
            <a:r>
              <a:rPr lang="en-GB" baseline="-25000" dirty="0" err="1"/>
              <a:t>n</a:t>
            </a:r>
            <a:r>
              <a:rPr lang="en-GB" dirty="0"/>
              <a:t> by </a:t>
            </a:r>
            <a:r>
              <a:rPr lang="el-GR" dirty="0"/>
              <a:t>Δ</a:t>
            </a:r>
            <a:r>
              <a:rPr lang="en-GB" dirty="0"/>
              <a:t>U</a:t>
            </a:r>
            <a:r>
              <a:rPr lang="en-GB" baseline="-25000" dirty="0"/>
              <a:t>n-1</a:t>
            </a:r>
            <a:r>
              <a:rPr lang="en-GB" dirty="0"/>
              <a:t>/</a:t>
            </a:r>
            <a:r>
              <a:rPr lang="el-GR" dirty="0"/>
              <a:t>Δ</a:t>
            </a:r>
            <a:r>
              <a:rPr lang="en-GB" dirty="0"/>
              <a:t>T</a:t>
            </a:r>
            <a:r>
              <a:rPr lang="en-GB" baseline="-25000" dirty="0"/>
              <a:t>n-1</a:t>
            </a:r>
          </a:p>
          <a:p>
            <a:pPr lvl="1"/>
            <a:r>
              <a:rPr lang="en-GB" dirty="0"/>
              <a:t>Filtered online signal</a:t>
            </a:r>
          </a:p>
          <a:p>
            <a:pPr lvl="1"/>
            <a:endParaRPr lang="en-GB" dirty="0"/>
          </a:p>
          <a:p>
            <a:pPr lvl="1"/>
            <a:endParaRPr lang="el-GR" dirty="0"/>
          </a:p>
        </p:txBody>
      </p:sp>
    </p:spTree>
    <p:extLst>
      <p:ext uri="{BB962C8B-B14F-4D97-AF65-F5344CB8AC3E}">
        <p14:creationId xmlns:p14="http://schemas.microsoft.com/office/powerpoint/2010/main" val="23259177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Automated Characterization </a:t>
            </a:r>
          </a:p>
        </p:txBody>
      </p:sp>
      <p:sp>
        <p:nvSpPr>
          <p:cNvPr id="3" name="Content Placeholder 2"/>
          <p:cNvSpPr>
            <a:spLocks noGrp="1"/>
          </p:cNvSpPr>
          <p:nvPr>
            <p:ph idx="1"/>
          </p:nvPr>
        </p:nvSpPr>
        <p:spPr/>
        <p:txBody>
          <a:bodyPr/>
          <a:lstStyle/>
          <a:p>
            <a:r>
              <a:rPr lang="en-GB"/>
              <a:t>Optional</a:t>
            </a:r>
          </a:p>
          <a:p>
            <a:endParaRPr lang="en-GB"/>
          </a:p>
        </p:txBody>
      </p:sp>
      <p:graphicFrame>
        <p:nvGraphicFramePr>
          <p:cNvPr id="5" name="Diagram 5"/>
          <p:cNvGraphicFramePr/>
          <p:nvPr>
            <p:extLst>
              <p:ext uri="{D42A27DB-BD31-4B8C-83A1-F6EECF244321}">
                <p14:modId xmlns:p14="http://schemas.microsoft.com/office/powerpoint/2010/main" val="2756835003"/>
              </p:ext>
            </p:extLst>
          </p:nvPr>
        </p:nvGraphicFramePr>
        <p:xfrm>
          <a:off x="348298" y="1952836"/>
          <a:ext cx="8436927" cy="44839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p:cNvSpPr txBox="1">
            <a:spLocks/>
          </p:cNvSpPr>
          <p:nvPr/>
        </p:nvSpPr>
        <p:spPr bwMode="auto">
          <a:xfrm>
            <a:off x="9756576" y="1110963"/>
            <a:ext cx="8426450" cy="5077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lvl1pPr marL="271463" indent="-271463" algn="l" rtl="0" eaLnBrk="0" fontAlgn="base" hangingPunct="0">
              <a:spcBef>
                <a:spcPct val="70000"/>
              </a:spcBef>
              <a:spcAft>
                <a:spcPct val="0"/>
              </a:spcAft>
              <a:buClr>
                <a:schemeClr val="tx2"/>
              </a:buClr>
              <a:buFont typeface="Wingdings" pitchFamily="2" charset="2"/>
              <a:buChar char="§"/>
              <a:defRPr sz="3000">
                <a:solidFill>
                  <a:schemeClr val="tx1"/>
                </a:solidFill>
                <a:latin typeface="+mn-lt"/>
                <a:ea typeface="+mn-ea"/>
                <a:cs typeface="+mn-cs"/>
              </a:defRPr>
            </a:lvl1pPr>
            <a:lvl2pPr marL="809625" indent="-358775" algn="l" rtl="0" eaLnBrk="0" fontAlgn="base" hangingPunct="0">
              <a:lnSpc>
                <a:spcPct val="90000"/>
              </a:lnSpc>
              <a:spcBef>
                <a:spcPct val="30000"/>
              </a:spcBef>
              <a:spcAft>
                <a:spcPct val="0"/>
              </a:spcAft>
              <a:buClr>
                <a:schemeClr val="tx2"/>
              </a:buClr>
              <a:buFont typeface="Arial" charset="0"/>
              <a:buChar char="–"/>
              <a:defRPr sz="2800">
                <a:solidFill>
                  <a:schemeClr val="tx1"/>
                </a:solidFill>
                <a:latin typeface="+mn-lt"/>
                <a:ea typeface="+mn-ea"/>
              </a:defRPr>
            </a:lvl2pPr>
            <a:lvl3pPr marL="1257300" indent="-268288" algn="l" rtl="0" eaLnBrk="0" fontAlgn="base" hangingPunct="0">
              <a:lnSpc>
                <a:spcPct val="90000"/>
              </a:lnSpc>
              <a:spcBef>
                <a:spcPct val="30000"/>
              </a:spcBef>
              <a:spcAft>
                <a:spcPct val="0"/>
              </a:spcAft>
              <a:buClr>
                <a:schemeClr val="tx2"/>
              </a:buClr>
              <a:buFont typeface="Symbol" pitchFamily="18" charset="2"/>
              <a:buChar char="·"/>
              <a:defRPr sz="2400">
                <a:solidFill>
                  <a:schemeClr val="tx1"/>
                </a:solidFill>
                <a:latin typeface="+mn-lt"/>
                <a:ea typeface="+mn-ea"/>
              </a:defRPr>
            </a:lvl3pPr>
            <a:lvl4pPr marL="1704975" indent="-268288" algn="l" rtl="0" eaLnBrk="0" fontAlgn="base" hangingPunct="0">
              <a:lnSpc>
                <a:spcPct val="90000"/>
              </a:lnSpc>
              <a:spcBef>
                <a:spcPct val="30000"/>
              </a:spcBef>
              <a:spcAft>
                <a:spcPct val="0"/>
              </a:spcAft>
              <a:buClr>
                <a:schemeClr val="tx2"/>
              </a:buClr>
              <a:buFont typeface="Arial" charset="0"/>
              <a:buChar char="–"/>
              <a:defRPr sz="2000">
                <a:solidFill>
                  <a:schemeClr val="tx1"/>
                </a:solidFill>
                <a:latin typeface="+mn-lt"/>
                <a:ea typeface="+mn-ea"/>
              </a:defRPr>
            </a:lvl4pPr>
            <a:lvl5pPr marL="2152650" indent="-268288" algn="l" rtl="0" eaLnBrk="0" fontAlgn="base" hangingPunct="0">
              <a:lnSpc>
                <a:spcPct val="90000"/>
              </a:lnSpc>
              <a:spcBef>
                <a:spcPct val="30000"/>
              </a:spcBef>
              <a:spcAft>
                <a:spcPct val="0"/>
              </a:spcAft>
              <a:buClr>
                <a:schemeClr val="tx2"/>
              </a:buClr>
              <a:buFont typeface="Arial" charset="0"/>
              <a:buChar char="»"/>
              <a:defRPr sz="2000">
                <a:solidFill>
                  <a:schemeClr val="tx1"/>
                </a:solidFill>
                <a:latin typeface="+mn-lt"/>
                <a:ea typeface="+mn-ea"/>
              </a:defRPr>
            </a:lvl5pPr>
            <a:lvl6pPr marL="26098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6pPr>
            <a:lvl7pPr marL="30670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7pPr>
            <a:lvl8pPr marL="35242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8pPr>
            <a:lvl9pPr marL="39814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9pPr>
          </a:lstStyle>
          <a:p>
            <a:r>
              <a:rPr lang="en-GB" kern="0" dirty="0" smtClean="0"/>
              <a:t>Optional</a:t>
            </a:r>
          </a:p>
          <a:p>
            <a:r>
              <a:rPr lang="en-GB" kern="0" dirty="0" smtClean="0"/>
              <a:t>Select 3 reference samples, one of each type; corona, surface and void</a:t>
            </a:r>
          </a:p>
          <a:p>
            <a:r>
              <a:rPr lang="en-GB" kern="0" dirty="0" smtClean="0"/>
              <a:t>Reduce each sample to 20 cluster features through a competitive neural network</a:t>
            </a:r>
          </a:p>
          <a:p>
            <a:r>
              <a:rPr lang="en-GB" kern="0" dirty="0" smtClean="0"/>
              <a:t>Compare Euclidean distance from each feature to unknown sample.</a:t>
            </a:r>
          </a:p>
          <a:p>
            <a:endParaRPr lang="en-GB" kern="0" dirty="0"/>
          </a:p>
        </p:txBody>
      </p:sp>
    </p:spTree>
    <p:extLst>
      <p:ext uri="{BB962C8B-B14F-4D97-AF65-F5344CB8AC3E}">
        <p14:creationId xmlns:p14="http://schemas.microsoft.com/office/powerpoint/2010/main" val="34258609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Competitive Neural Network</a:t>
            </a:r>
            <a:endParaRPr lang="en-GB"/>
          </a:p>
        </p:txBody>
      </p:sp>
      <p:sp>
        <p:nvSpPr>
          <p:cNvPr id="3" name="Content Placeholder 2"/>
          <p:cNvSpPr>
            <a:spLocks noGrp="1"/>
          </p:cNvSpPr>
          <p:nvPr>
            <p:ph idx="1"/>
          </p:nvPr>
        </p:nvSpPr>
        <p:spPr>
          <a:xfrm>
            <a:off x="358775" y="945989"/>
            <a:ext cx="3997201" cy="5256374"/>
          </a:xfrm>
        </p:spPr>
        <p:txBody>
          <a:bodyPr/>
          <a:lstStyle/>
          <a:p>
            <a:pPr marL="271463" lvl="1" indent="-271463">
              <a:lnSpc>
                <a:spcPct val="100000"/>
              </a:lnSpc>
              <a:spcBef>
                <a:spcPct val="70000"/>
              </a:spcBef>
              <a:buFont typeface="Wingdings" pitchFamily="2" charset="2"/>
              <a:buChar char="§"/>
            </a:pPr>
            <a:r>
              <a:rPr lang="en-GB" smtClean="0"/>
              <a:t>Neurons compete to ‘win’ each </a:t>
            </a:r>
            <a:r>
              <a:rPr lang="el-GR"/>
              <a:t>Δ</a:t>
            </a:r>
            <a:r>
              <a:rPr lang="en-GB" smtClean="0"/>
              <a:t>U</a:t>
            </a:r>
            <a:r>
              <a:rPr lang="en-GB" baseline="-25000" smtClean="0"/>
              <a:t>n</a:t>
            </a:r>
            <a:r>
              <a:rPr lang="en-GB" smtClean="0"/>
              <a:t> </a:t>
            </a:r>
            <a:r>
              <a:rPr lang="el-GR"/>
              <a:t>Δ</a:t>
            </a:r>
            <a:r>
              <a:rPr lang="en-GB" smtClean="0"/>
              <a:t>U</a:t>
            </a:r>
            <a:r>
              <a:rPr lang="en-GB" baseline="-25000" smtClean="0"/>
              <a:t>n-1 </a:t>
            </a:r>
            <a:r>
              <a:rPr lang="en-GB" smtClean="0"/>
              <a:t>coordinate input.</a:t>
            </a:r>
          </a:p>
          <a:p>
            <a:pPr marL="271463" lvl="1" indent="-271463">
              <a:lnSpc>
                <a:spcPct val="100000"/>
              </a:lnSpc>
              <a:spcBef>
                <a:spcPct val="70000"/>
              </a:spcBef>
              <a:buFont typeface="Wingdings" pitchFamily="2" charset="2"/>
              <a:buChar char="§"/>
            </a:pPr>
            <a:r>
              <a:rPr lang="en-GB" smtClean="0"/>
              <a:t>Winning neuron adjusts weight vector to be closer to the input.</a:t>
            </a:r>
          </a:p>
        </p:txBody>
      </p:sp>
      <p:pic>
        <p:nvPicPr>
          <p:cNvPr id="5123" name="Picture 3" descr="C:\Users\Tom\Desktop\Untitled.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35996" y="656692"/>
            <a:ext cx="4314825" cy="526732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bwMode="auto">
          <a:xfrm>
            <a:off x="331155" y="4437112"/>
            <a:ext cx="7049157" cy="1377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lvl1pPr marL="271463" indent="-271463" algn="l" rtl="0" eaLnBrk="0" fontAlgn="base" hangingPunct="0">
              <a:spcBef>
                <a:spcPct val="70000"/>
              </a:spcBef>
              <a:spcAft>
                <a:spcPct val="0"/>
              </a:spcAft>
              <a:buClr>
                <a:schemeClr val="tx2"/>
              </a:buClr>
              <a:buFont typeface="Wingdings" pitchFamily="2" charset="2"/>
              <a:buChar char="§"/>
              <a:defRPr sz="3000">
                <a:solidFill>
                  <a:schemeClr val="tx1"/>
                </a:solidFill>
                <a:latin typeface="+mn-lt"/>
                <a:ea typeface="+mn-ea"/>
                <a:cs typeface="+mn-cs"/>
              </a:defRPr>
            </a:lvl1pPr>
            <a:lvl2pPr marL="809625" indent="-358775" algn="l" rtl="0" eaLnBrk="0" fontAlgn="base" hangingPunct="0">
              <a:lnSpc>
                <a:spcPct val="90000"/>
              </a:lnSpc>
              <a:spcBef>
                <a:spcPct val="30000"/>
              </a:spcBef>
              <a:spcAft>
                <a:spcPct val="0"/>
              </a:spcAft>
              <a:buClr>
                <a:schemeClr val="tx2"/>
              </a:buClr>
              <a:buFont typeface="Arial" charset="0"/>
              <a:buChar char="–"/>
              <a:defRPr sz="2800">
                <a:solidFill>
                  <a:schemeClr val="tx1"/>
                </a:solidFill>
                <a:latin typeface="+mn-lt"/>
                <a:ea typeface="+mn-ea"/>
              </a:defRPr>
            </a:lvl2pPr>
            <a:lvl3pPr marL="1257300" indent="-268288" algn="l" rtl="0" eaLnBrk="0" fontAlgn="base" hangingPunct="0">
              <a:lnSpc>
                <a:spcPct val="90000"/>
              </a:lnSpc>
              <a:spcBef>
                <a:spcPct val="30000"/>
              </a:spcBef>
              <a:spcAft>
                <a:spcPct val="0"/>
              </a:spcAft>
              <a:buClr>
                <a:schemeClr val="tx2"/>
              </a:buClr>
              <a:buFont typeface="Symbol" pitchFamily="18" charset="2"/>
              <a:buChar char="·"/>
              <a:defRPr sz="2400">
                <a:solidFill>
                  <a:schemeClr val="tx1"/>
                </a:solidFill>
                <a:latin typeface="+mn-lt"/>
                <a:ea typeface="+mn-ea"/>
              </a:defRPr>
            </a:lvl3pPr>
            <a:lvl4pPr marL="1704975" indent="-268288" algn="l" rtl="0" eaLnBrk="0" fontAlgn="base" hangingPunct="0">
              <a:lnSpc>
                <a:spcPct val="90000"/>
              </a:lnSpc>
              <a:spcBef>
                <a:spcPct val="30000"/>
              </a:spcBef>
              <a:spcAft>
                <a:spcPct val="0"/>
              </a:spcAft>
              <a:buClr>
                <a:schemeClr val="tx2"/>
              </a:buClr>
              <a:buFont typeface="Arial" charset="0"/>
              <a:buChar char="–"/>
              <a:defRPr sz="2000">
                <a:solidFill>
                  <a:schemeClr val="tx1"/>
                </a:solidFill>
                <a:latin typeface="+mn-lt"/>
                <a:ea typeface="+mn-ea"/>
              </a:defRPr>
            </a:lvl4pPr>
            <a:lvl5pPr marL="2152650" indent="-268288" algn="l" rtl="0" eaLnBrk="0" fontAlgn="base" hangingPunct="0">
              <a:lnSpc>
                <a:spcPct val="90000"/>
              </a:lnSpc>
              <a:spcBef>
                <a:spcPct val="30000"/>
              </a:spcBef>
              <a:spcAft>
                <a:spcPct val="0"/>
              </a:spcAft>
              <a:buClr>
                <a:schemeClr val="tx2"/>
              </a:buClr>
              <a:buFont typeface="Arial" charset="0"/>
              <a:buChar char="»"/>
              <a:defRPr sz="2000">
                <a:solidFill>
                  <a:schemeClr val="tx1"/>
                </a:solidFill>
                <a:latin typeface="+mn-lt"/>
                <a:ea typeface="+mn-ea"/>
              </a:defRPr>
            </a:lvl5pPr>
            <a:lvl6pPr marL="26098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6pPr>
            <a:lvl7pPr marL="30670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7pPr>
            <a:lvl8pPr marL="35242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8pPr>
            <a:lvl9pPr marL="39814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9pPr>
          </a:lstStyle>
          <a:p>
            <a:pPr marL="271463" lvl="1" indent="-271463">
              <a:lnSpc>
                <a:spcPct val="100000"/>
              </a:lnSpc>
              <a:spcBef>
                <a:spcPct val="70000"/>
              </a:spcBef>
              <a:buFont typeface="Wingdings" pitchFamily="2" charset="2"/>
              <a:buChar char="§"/>
            </a:pPr>
            <a:r>
              <a:rPr lang="en-GB" kern="0" smtClean="0"/>
              <a:t>After training, the locations of the 20 weight vectors represent the cluster pattern of the original data set.</a:t>
            </a:r>
          </a:p>
          <a:p>
            <a:endParaRPr lang="en-GB" kern="0"/>
          </a:p>
        </p:txBody>
      </p:sp>
      <p:sp>
        <p:nvSpPr>
          <p:cNvPr id="9" name="Rectangle 8"/>
          <p:cNvSpPr/>
          <p:nvPr/>
        </p:nvSpPr>
        <p:spPr>
          <a:xfrm>
            <a:off x="0" y="6453336"/>
            <a:ext cx="9144000" cy="415498"/>
          </a:xfrm>
          <a:prstGeom prst="rect">
            <a:avLst/>
          </a:prstGeom>
        </p:spPr>
        <p:txBody>
          <a:bodyPr wrap="square">
            <a:spAutoFit/>
          </a:bodyPr>
          <a:lstStyle/>
          <a:p>
            <a:pPr algn="r"/>
            <a:r>
              <a:rPr lang="en-GB" sz="1050" err="1">
                <a:solidFill>
                  <a:schemeClr val="tx1"/>
                </a:solidFill>
              </a:rPr>
              <a:t>Mirzaei</a:t>
            </a:r>
            <a:r>
              <a:rPr lang="en-GB" sz="1050">
                <a:solidFill>
                  <a:schemeClr val="tx1"/>
                </a:solidFill>
              </a:rPr>
              <a:t>, Hasan Reza, et al. "New attempts in automated partial discharge identification using pulse sequence analysis." </a:t>
            </a:r>
            <a:r>
              <a:rPr lang="en-GB" sz="1050" i="1">
                <a:solidFill>
                  <a:schemeClr val="tx1"/>
                </a:solidFill>
              </a:rPr>
              <a:t>Properties and Applications of Dielectric Materials, 2009. ICPADM 2009. IEEE 9th International Conference on the</a:t>
            </a:r>
            <a:r>
              <a:rPr lang="en-GB" sz="1050">
                <a:solidFill>
                  <a:schemeClr val="tx1"/>
                </a:solidFill>
              </a:rPr>
              <a:t>. IEEE, 2009.</a:t>
            </a:r>
            <a:endParaRPr lang="en-GB" sz="1050">
              <a:solidFill>
                <a:schemeClr val="tx1"/>
              </a:solidFill>
              <a:latin typeface="+mj-lt"/>
            </a:endParaRPr>
          </a:p>
        </p:txBody>
      </p:sp>
    </p:spTree>
    <p:extLst>
      <p:ext uri="{BB962C8B-B14F-4D97-AF65-F5344CB8AC3E}">
        <p14:creationId xmlns:p14="http://schemas.microsoft.com/office/powerpoint/2010/main" val="248216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Initial Network Layout</a:t>
            </a:r>
            <a:endParaRPr lang="en-GB"/>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3567" y="860249"/>
            <a:ext cx="7855497" cy="58811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086799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Extracted Features – Training 1</a:t>
            </a:r>
            <a:endParaRPr lang="en-GB"/>
          </a:p>
        </p:txBody>
      </p:sp>
      <p:grpSp>
        <p:nvGrpSpPr>
          <p:cNvPr id="16" name="Group 5"/>
          <p:cNvGrpSpPr/>
          <p:nvPr/>
        </p:nvGrpSpPr>
        <p:grpSpPr>
          <a:xfrm>
            <a:off x="788308" y="908720"/>
            <a:ext cx="7567385" cy="5665422"/>
            <a:chOff x="1079422" y="1344614"/>
            <a:chExt cx="6985155" cy="5229528"/>
          </a:xfrm>
        </p:grpSpPr>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2" y="1344614"/>
              <a:ext cx="6985155" cy="5229528"/>
            </a:xfrm>
            <a:prstGeom prst="rect">
              <a:avLst/>
            </a:prstGeom>
            <a:ln>
              <a:noFill/>
            </a:ln>
            <a:effectLst>
              <a:outerShdw blurRad="190500" algn="tl" rotWithShape="0">
                <a:srgbClr val="000000">
                  <a:alpha val="70000"/>
                </a:srgbClr>
              </a:outerShdw>
            </a:effectLst>
          </p:spPr>
        </p:pic>
        <p:cxnSp>
          <p:nvCxnSpPr>
            <p:cNvPr id="8" name="Straight Arrow Connector 9"/>
            <p:cNvCxnSpPr/>
            <p:nvPr/>
          </p:nvCxnSpPr>
          <p:spPr bwMode="auto">
            <a:xfrm flipV="1">
              <a:off x="4752020" y="2816932"/>
              <a:ext cx="324036" cy="684076"/>
            </a:xfrm>
            <a:prstGeom prst="straightConnector1">
              <a:avLst/>
            </a:prstGeom>
            <a:solidFill>
              <a:schemeClr val="accent1"/>
            </a:solidFill>
            <a:ln w="12700"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10"/>
            <p:cNvCxnSpPr/>
            <p:nvPr/>
          </p:nvCxnSpPr>
          <p:spPr bwMode="auto">
            <a:xfrm flipH="1" flipV="1">
              <a:off x="4427984" y="3032956"/>
              <a:ext cx="288032" cy="504056"/>
            </a:xfrm>
            <a:prstGeom prst="straightConnector1">
              <a:avLst/>
            </a:prstGeom>
            <a:solidFill>
              <a:schemeClr val="accent1"/>
            </a:solidFill>
            <a:ln w="12700"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1"/>
            <p:cNvCxnSpPr/>
            <p:nvPr/>
          </p:nvCxnSpPr>
          <p:spPr bwMode="auto">
            <a:xfrm flipV="1">
              <a:off x="4716016" y="2204864"/>
              <a:ext cx="504056" cy="1296144"/>
            </a:xfrm>
            <a:prstGeom prst="straightConnector1">
              <a:avLst/>
            </a:prstGeom>
            <a:solidFill>
              <a:schemeClr val="accent1"/>
            </a:solidFill>
            <a:ln w="12700"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2"/>
            <p:cNvCxnSpPr/>
            <p:nvPr/>
          </p:nvCxnSpPr>
          <p:spPr bwMode="auto">
            <a:xfrm>
              <a:off x="4752020" y="3609020"/>
              <a:ext cx="900100" cy="540060"/>
            </a:xfrm>
            <a:prstGeom prst="straightConnector1">
              <a:avLst/>
            </a:prstGeom>
            <a:solidFill>
              <a:schemeClr val="accent1"/>
            </a:solidFill>
            <a:ln w="12700"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4"/>
            <p:cNvCxnSpPr/>
            <p:nvPr/>
          </p:nvCxnSpPr>
          <p:spPr bwMode="auto">
            <a:xfrm flipH="1">
              <a:off x="3167844" y="3605844"/>
              <a:ext cx="1458446" cy="183196"/>
            </a:xfrm>
            <a:prstGeom prst="straightConnector1">
              <a:avLst/>
            </a:prstGeom>
            <a:solidFill>
              <a:schemeClr val="accent1"/>
            </a:solidFill>
            <a:ln w="12700"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17"/>
            <p:cNvCxnSpPr/>
            <p:nvPr/>
          </p:nvCxnSpPr>
          <p:spPr bwMode="auto">
            <a:xfrm flipH="1">
              <a:off x="4157954" y="3605844"/>
              <a:ext cx="558062" cy="801661"/>
            </a:xfrm>
            <a:prstGeom prst="straightConnector1">
              <a:avLst/>
            </a:prstGeom>
            <a:solidFill>
              <a:schemeClr val="accent1"/>
            </a:solidFill>
            <a:ln w="12700"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18"/>
            <p:cNvCxnSpPr/>
            <p:nvPr/>
          </p:nvCxnSpPr>
          <p:spPr bwMode="auto">
            <a:xfrm>
              <a:off x="4779023" y="3697442"/>
              <a:ext cx="387043" cy="847682"/>
            </a:xfrm>
            <a:prstGeom prst="straightConnector1">
              <a:avLst/>
            </a:prstGeom>
            <a:solidFill>
              <a:schemeClr val="accent1"/>
            </a:solidFill>
            <a:ln w="12700"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5514262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Extracted Features – Training 7</a:t>
            </a:r>
            <a:endParaRPr lang="en-GB"/>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50" y="879273"/>
            <a:ext cx="7733901" cy="57900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070838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Neural Network Summary</a:t>
            </a:r>
            <a:endParaRPr lang="en-GB"/>
          </a:p>
        </p:txBody>
      </p:sp>
      <p:pic>
        <p:nvPicPr>
          <p:cNvPr id="4" name="Picture 3" descr="C:\Users\Tom\Desktop\Untitled.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059014" y="4401107"/>
            <a:ext cx="1592640" cy="19442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358775" y="4257092"/>
            <a:ext cx="2396659" cy="2448272"/>
          </a:xfrm>
          <a:prstGeom prst="rect">
            <a:avLst/>
          </a:prstGeom>
          <a:noFill/>
          <a:ln w="57150" cap="flat" cmpd="sng" algn="ctr">
            <a:solidFill>
              <a:schemeClr val="accent1"/>
            </a:solidFill>
            <a:prstDash val="solid"/>
            <a:round/>
            <a:headEnd type="none" w="med" len="med"/>
            <a:tailEnd type="none" w="med" len="med"/>
          </a:ln>
          <a:effectLst/>
          <a:extLst/>
        </p:spPr>
        <p:txBody>
          <a:bodyPr vert="horz" wrap="square" lIns="91440" tIns="4572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rgbClr val="000000"/>
              </a:solidFill>
              <a:effectLst/>
              <a:latin typeface="Lucida Sans" pitchFamily="34" charset="0"/>
              <a:ea typeface="ＭＳ Ｐゴシック" pitchFamily="16" charset="-128"/>
              <a:cs typeface="Arial"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575" y="1032197"/>
            <a:ext cx="3851377" cy="2883383"/>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6191" y="3070198"/>
            <a:ext cx="4616309" cy="3456059"/>
          </a:xfrm>
          <a:prstGeom prst="rect">
            <a:avLst/>
          </a:prstGeom>
          <a:ln>
            <a:noFill/>
          </a:ln>
          <a:effectLst>
            <a:outerShdw blurRad="190500" algn="tl" rotWithShape="0">
              <a:srgbClr val="000000">
                <a:alpha val="70000"/>
              </a:srgbClr>
            </a:outerShdw>
          </a:effectLst>
        </p:spPr>
      </p:pic>
      <p:sp>
        <p:nvSpPr>
          <p:cNvPr id="8" name="Down Arrow 7"/>
          <p:cNvSpPr/>
          <p:nvPr/>
        </p:nvSpPr>
        <p:spPr bwMode="auto">
          <a:xfrm>
            <a:off x="1583668" y="3915581"/>
            <a:ext cx="324036" cy="287088"/>
          </a:xfrm>
          <a:prstGeom prst="downArrow">
            <a:avLst/>
          </a:prstGeom>
          <a:solidFill>
            <a:schemeClr val="accent1"/>
          </a:solid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rgbClr val="000000"/>
              </a:solidFill>
              <a:effectLst/>
              <a:latin typeface="Lucida Sans" pitchFamily="34" charset="0"/>
              <a:ea typeface="ＭＳ Ｐゴシック" pitchFamily="16" charset="-128"/>
              <a:cs typeface="Arial" charset="0"/>
            </a:endParaRPr>
          </a:p>
        </p:txBody>
      </p:sp>
      <p:sp>
        <p:nvSpPr>
          <p:cNvPr id="13" name="Right Arrow 12"/>
          <p:cNvSpPr/>
          <p:nvPr/>
        </p:nvSpPr>
        <p:spPr bwMode="auto">
          <a:xfrm>
            <a:off x="2755434" y="5193196"/>
            <a:ext cx="1672550" cy="396044"/>
          </a:xfrm>
          <a:prstGeom prst="rightArrow">
            <a:avLst/>
          </a:prstGeom>
          <a:solidFill>
            <a:schemeClr val="accent1"/>
          </a:solid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rgbClr val="000000"/>
              </a:solidFill>
              <a:effectLst/>
              <a:latin typeface="Lucida Sans" pitchFamily="34" charset="0"/>
              <a:ea typeface="ＭＳ Ｐゴシック" pitchFamily="16" charset="-128"/>
              <a:cs typeface="Arial" charset="0"/>
            </a:endParaRPr>
          </a:p>
        </p:txBody>
      </p:sp>
      <p:sp>
        <p:nvSpPr>
          <p:cNvPr id="14" name="Rectangle 13"/>
          <p:cNvSpPr/>
          <p:nvPr/>
        </p:nvSpPr>
        <p:spPr>
          <a:xfrm>
            <a:off x="304907" y="5910371"/>
            <a:ext cx="2505814" cy="830997"/>
          </a:xfrm>
          <a:prstGeom prst="rect">
            <a:avLst/>
          </a:prstGeom>
        </p:spPr>
        <p:txBody>
          <a:bodyPr wrap="none">
            <a:spAutoFit/>
          </a:bodyPr>
          <a:lstStyle/>
          <a:p>
            <a:pPr marL="0" lvl="1" algn="l">
              <a:spcBef>
                <a:spcPts val="10"/>
              </a:spcBef>
            </a:pPr>
            <a:r>
              <a:rPr lang="en-GB">
                <a:solidFill>
                  <a:schemeClr val="tx1"/>
                </a:solidFill>
              </a:rPr>
              <a:t>Competitive</a:t>
            </a:r>
            <a:r>
              <a:rPr lang="en-GB" dirty="0">
                <a:solidFill>
                  <a:schemeClr val="tx1"/>
                </a:solidFill>
              </a:rPr>
              <a:t> </a:t>
            </a:r>
          </a:p>
          <a:p>
            <a:pPr marL="0" lvl="1" algn="l">
              <a:spcBef>
                <a:spcPts val="10"/>
              </a:spcBef>
            </a:pPr>
            <a:r>
              <a:rPr lang="en-GB">
                <a:solidFill>
                  <a:schemeClr val="tx1"/>
                </a:solidFill>
              </a:rPr>
              <a:t>Neural Network</a:t>
            </a:r>
            <a:endParaRPr lang="en-GB" dirty="0">
              <a:solidFill>
                <a:schemeClr val="tx1"/>
              </a:solidFill>
            </a:endParaRPr>
          </a:p>
        </p:txBody>
      </p:sp>
      <p:sp>
        <p:nvSpPr>
          <p:cNvPr id="9" name="Slide Number Placeholder 8"/>
          <p:cNvSpPr>
            <a:spLocks noGrp="1"/>
          </p:cNvSpPr>
          <p:nvPr>
            <p:ph type="sldNum" sz="quarter" idx="4"/>
          </p:nvPr>
        </p:nvSpPr>
        <p:spPr>
          <a:xfrm>
            <a:off x="6877050" y="6308725"/>
            <a:ext cx="1908175" cy="180975"/>
          </a:xfrm>
        </p:spPr>
        <p:txBody>
          <a:bodyPr/>
          <a:lstStyle/>
          <a:p>
            <a:pPr>
              <a:defRPr/>
            </a:pPr>
            <a:endParaRPr lang="en-GB" altLang="en-US"/>
          </a:p>
        </p:txBody>
      </p:sp>
    </p:spTree>
    <p:extLst>
      <p:ext uri="{BB962C8B-B14F-4D97-AF65-F5344CB8AC3E}">
        <p14:creationId xmlns:p14="http://schemas.microsoft.com/office/powerpoint/2010/main" val="1051328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Partial Discharge Definition</a:t>
            </a:r>
            <a:endParaRPr lang="en-GB"/>
          </a:p>
        </p:txBody>
      </p:sp>
      <p:sp>
        <p:nvSpPr>
          <p:cNvPr id="3" name="Content Placeholder 2"/>
          <p:cNvSpPr>
            <a:spLocks noGrp="1"/>
          </p:cNvSpPr>
          <p:nvPr>
            <p:ph idx="1"/>
          </p:nvPr>
        </p:nvSpPr>
        <p:spPr/>
        <p:txBody>
          <a:bodyPr/>
          <a:lstStyle/>
          <a:p>
            <a:r>
              <a:rPr lang="en-GB" dirty="0" smtClean="0"/>
              <a:t>IEC 60270:</a:t>
            </a:r>
          </a:p>
          <a:p>
            <a:pPr lvl="1"/>
            <a:r>
              <a:rPr lang="en-GB" dirty="0"/>
              <a:t>L</a:t>
            </a:r>
            <a:r>
              <a:rPr lang="en-GB" dirty="0" smtClean="0"/>
              <a:t>ocalized </a:t>
            </a:r>
            <a:r>
              <a:rPr lang="en-GB" dirty="0"/>
              <a:t>electrical discharge that only partially bridges the insulation between conductors </a:t>
            </a:r>
            <a:r>
              <a:rPr lang="en-GB" dirty="0" smtClean="0"/>
              <a:t>and which </a:t>
            </a:r>
            <a:r>
              <a:rPr lang="en-GB" dirty="0"/>
              <a:t>can or </a:t>
            </a:r>
            <a:r>
              <a:rPr lang="en-GB" dirty="0" err="1"/>
              <a:t>can not</a:t>
            </a:r>
            <a:r>
              <a:rPr lang="en-GB" dirty="0"/>
              <a:t> occur adjacent to a </a:t>
            </a:r>
            <a:r>
              <a:rPr lang="en-GB" dirty="0" smtClean="0"/>
              <a:t>conductor.</a:t>
            </a:r>
          </a:p>
          <a:p>
            <a:r>
              <a:rPr lang="en-GB" dirty="0" smtClean="0"/>
              <a:t>F.H. </a:t>
            </a:r>
            <a:r>
              <a:rPr lang="en-GB" dirty="0" err="1" smtClean="0"/>
              <a:t>Kreuger</a:t>
            </a:r>
            <a:r>
              <a:rPr lang="en-GB" dirty="0" smtClean="0"/>
              <a:t> 1964</a:t>
            </a:r>
          </a:p>
          <a:p>
            <a:pPr lvl="1"/>
            <a:r>
              <a:rPr lang="en-GB" dirty="0" smtClean="0"/>
              <a:t>Electric discharges which do not bridge electrodes are called partial discharges.</a:t>
            </a:r>
            <a:endParaRPr lang="en-GB" dirty="0"/>
          </a:p>
        </p:txBody>
      </p:sp>
      <p:sp>
        <p:nvSpPr>
          <p:cNvPr id="4" name="Slide Number Placeholder 3"/>
          <p:cNvSpPr>
            <a:spLocks noGrp="1"/>
          </p:cNvSpPr>
          <p:nvPr>
            <p:ph type="sldNum" sz="quarter" idx="4"/>
          </p:nvPr>
        </p:nvSpPr>
        <p:spPr>
          <a:xfrm>
            <a:off x="6877050" y="6308725"/>
            <a:ext cx="1908175" cy="180975"/>
          </a:xfrm>
        </p:spPr>
        <p:txBody>
          <a:bodyPr/>
          <a:lstStyle/>
          <a:p>
            <a:pPr>
              <a:defRPr/>
            </a:pPr>
            <a:endParaRPr lang="en-GB" altLang="en-US"/>
          </a:p>
        </p:txBody>
      </p:sp>
    </p:spTree>
    <p:extLst>
      <p:ext uri="{BB962C8B-B14F-4D97-AF65-F5344CB8AC3E}">
        <p14:creationId xmlns:p14="http://schemas.microsoft.com/office/powerpoint/2010/main" val="16574016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Calculate Euclidian Distance</a:t>
            </a:r>
            <a:endParaRPr lang="en-GB"/>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GB" b="0" i="1">
                        <a:latin typeface="Cambria Math"/>
                      </a:rPr>
                      <m:t>𝑑</m:t>
                    </m:r>
                    <m:r>
                      <a:rPr lang="en-GB" b="0" i="1">
                        <a:latin typeface="Cambria Math"/>
                      </a:rPr>
                      <m:t>= </m:t>
                    </m:r>
                    <m:nary>
                      <m:naryPr>
                        <m:chr m:val="∑"/>
                        <m:ctrlPr>
                          <a:rPr lang="en-GB" b="0" i="1">
                            <a:latin typeface="Cambria Math" panose="02040503050406030204" pitchFamily="18" charset="0"/>
                          </a:rPr>
                        </m:ctrlPr>
                      </m:naryPr>
                      <m:sub>
                        <m:r>
                          <m:rPr>
                            <m:brk m:alnAt="23"/>
                          </m:rPr>
                          <a:rPr lang="en-GB" b="0" i="1">
                            <a:latin typeface="Cambria Math"/>
                          </a:rPr>
                          <m:t>𝑗</m:t>
                        </m:r>
                        <m:r>
                          <a:rPr lang="en-GB" b="0" i="1">
                            <a:latin typeface="Cambria Math"/>
                          </a:rPr>
                          <m:t>=1</m:t>
                        </m:r>
                      </m:sub>
                      <m:sup>
                        <m:r>
                          <a:rPr lang="en-GB" b="0" i="1">
                            <a:latin typeface="Cambria Math"/>
                          </a:rPr>
                          <m:t>20</m:t>
                        </m:r>
                      </m:sup>
                      <m:e>
                        <m:rad>
                          <m:radPr>
                            <m:degHide m:val="on"/>
                            <m:ctrlPr>
                              <a:rPr lang="en-GB" b="0" i="1">
                                <a:latin typeface="Cambria Math" panose="02040503050406030204" pitchFamily="18" charset="0"/>
                              </a:rPr>
                            </m:ctrlPr>
                          </m:radPr>
                          <m:deg/>
                          <m:e>
                            <m:sSup>
                              <m:sSupPr>
                                <m:ctrlPr>
                                  <a:rPr lang="en-GB" b="0" i="1">
                                    <a:latin typeface="Cambria Math" panose="02040503050406030204" pitchFamily="18" charset="0"/>
                                  </a:rPr>
                                </m:ctrlPr>
                              </m:sSupPr>
                              <m:e>
                                <m:r>
                                  <a:rPr lang="en-GB" b="0" i="1">
                                    <a:latin typeface="Cambria Math"/>
                                  </a:rPr>
                                  <m:t>(</m:t>
                                </m:r>
                                <m:sSubSup>
                                  <m:sSubSupPr>
                                    <m:ctrlPr>
                                      <a:rPr lang="en-GB" b="0" i="1">
                                        <a:latin typeface="Cambria Math" panose="02040503050406030204" pitchFamily="18" charset="0"/>
                                      </a:rPr>
                                    </m:ctrlPr>
                                  </m:sSubSupPr>
                                  <m:e>
                                    <m:r>
                                      <a:rPr lang="en-GB" b="0" i="1">
                                        <a:latin typeface="Cambria Math"/>
                                      </a:rPr>
                                      <m:t>𝑤</m:t>
                                    </m:r>
                                  </m:e>
                                  <m:sub>
                                    <m:r>
                                      <a:rPr lang="en-GB" b="0" i="1">
                                        <a:latin typeface="Cambria Math"/>
                                      </a:rPr>
                                      <m:t>𝑥</m:t>
                                    </m:r>
                                  </m:sub>
                                  <m:sup/>
                                </m:sSubSup>
                                <m:r>
                                  <a:rPr lang="en-GB" b="0" i="1">
                                    <a:latin typeface="Cambria Math"/>
                                  </a:rPr>
                                  <m:t>−</m:t>
                                </m:r>
                                <m:r>
                                  <a:rPr lang="en-GB" b="0" i="1">
                                    <a:latin typeface="Cambria Math"/>
                                  </a:rPr>
                                  <m:t>𝑥</m:t>
                                </m:r>
                                <m:r>
                                  <a:rPr lang="en-GB" b="0" i="1">
                                    <a:latin typeface="Cambria Math"/>
                                  </a:rPr>
                                  <m:t>)</m:t>
                                </m:r>
                              </m:e>
                              <m:sup>
                                <m:r>
                                  <a:rPr lang="en-GB" b="0" i="1">
                                    <a:latin typeface="Cambria Math"/>
                                  </a:rPr>
                                  <m:t>2</m:t>
                                </m:r>
                              </m:sup>
                            </m:sSup>
                            <m:r>
                              <a:rPr lang="en-GB" b="0" i="1">
                                <a:latin typeface="Cambria Math"/>
                              </a:rPr>
                              <m:t>+</m:t>
                            </m:r>
                            <m:sSup>
                              <m:sSupPr>
                                <m:ctrlPr>
                                  <a:rPr lang="en-GB" b="0" i="1">
                                    <a:latin typeface="Cambria Math" panose="02040503050406030204" pitchFamily="18" charset="0"/>
                                  </a:rPr>
                                </m:ctrlPr>
                              </m:sSupPr>
                              <m:e>
                                <m:r>
                                  <a:rPr lang="en-GB" b="0" i="1">
                                    <a:latin typeface="Cambria Math"/>
                                  </a:rPr>
                                  <m:t>(</m:t>
                                </m:r>
                                <m:sSubSup>
                                  <m:sSubSupPr>
                                    <m:ctrlPr>
                                      <a:rPr lang="en-GB" b="0" i="1">
                                        <a:latin typeface="Cambria Math" panose="02040503050406030204" pitchFamily="18" charset="0"/>
                                      </a:rPr>
                                    </m:ctrlPr>
                                  </m:sSubSupPr>
                                  <m:e>
                                    <m:r>
                                      <a:rPr lang="en-GB" b="0" i="1">
                                        <a:latin typeface="Cambria Math"/>
                                      </a:rPr>
                                      <m:t>𝑤</m:t>
                                    </m:r>
                                  </m:e>
                                  <m:sub>
                                    <m:r>
                                      <a:rPr lang="en-GB" b="0" i="1">
                                        <a:latin typeface="Cambria Math"/>
                                      </a:rPr>
                                      <m:t>𝑦</m:t>
                                    </m:r>
                                  </m:sub>
                                  <m:sup/>
                                </m:sSubSup>
                                <m:r>
                                  <a:rPr lang="en-GB" b="0" i="1">
                                    <a:latin typeface="Cambria Math"/>
                                  </a:rPr>
                                  <m:t>−</m:t>
                                </m:r>
                                <m:r>
                                  <a:rPr lang="en-GB" b="0" i="1">
                                    <a:latin typeface="Cambria Math"/>
                                  </a:rPr>
                                  <m:t>𝑦</m:t>
                                </m:r>
                                <m:r>
                                  <a:rPr lang="en-GB" b="0" i="1">
                                    <a:latin typeface="Cambria Math"/>
                                  </a:rPr>
                                  <m:t>)</m:t>
                                </m:r>
                              </m:e>
                              <m:sup>
                                <m:r>
                                  <a:rPr lang="en-GB" b="0" i="1">
                                    <a:latin typeface="Cambria Math"/>
                                  </a:rPr>
                                  <m:t>2</m:t>
                                </m:r>
                              </m:sup>
                            </m:sSup>
                            <m:r>
                              <a:rPr lang="en-GB" b="0" i="1">
                                <a:latin typeface="Cambria Math"/>
                              </a:rPr>
                              <m:t> </m:t>
                            </m:r>
                          </m:e>
                        </m:rad>
                      </m:e>
                    </m:nary>
                  </m:oMath>
                </a14:m>
                <a:r>
                  <a:rPr lang="en-GB"/>
                  <a:t>    </a:t>
                </a:r>
                <a14:m>
                  <m:oMath xmlns:m="http://schemas.openxmlformats.org/officeDocument/2006/math">
                    <m:r>
                      <a:rPr lang="en-GB" b="0" i="1">
                        <a:latin typeface="Cambria Math"/>
                      </a:rPr>
                      <m:t>1</m:t>
                    </m:r>
                    <m:r>
                      <a:rPr lang="en-GB" b="0" i="1">
                        <a:latin typeface="Cambria Math"/>
                        <a:ea typeface="Cambria Math"/>
                      </a:rPr>
                      <m:t>≤</m:t>
                    </m:r>
                    <m:r>
                      <a:rPr lang="en-GB" b="0" i="1">
                        <a:latin typeface="Cambria Math"/>
                        <a:ea typeface="Cambria Math"/>
                      </a:rPr>
                      <m:t>𝑗</m:t>
                    </m:r>
                    <m:r>
                      <a:rPr lang="en-GB" b="0" i="1">
                        <a:latin typeface="Cambria Math"/>
                        <a:ea typeface="Cambria Math"/>
                      </a:rPr>
                      <m:t>≤20</m:t>
                    </m:r>
                  </m:oMath>
                </a14:m>
                <a:endParaRPr lang="en-GB"/>
              </a:p>
              <a:p>
                <a:r>
                  <a:rPr lang="en-GB" dirty="0"/>
                  <a:t>Compare</a:t>
                </a:r>
                <a:r>
                  <a:rPr lang="en-GB"/>
                  <a:t> unknown features with each of the three reference feature sets</a:t>
                </a:r>
                <a:endParaRPr lang="en-GB" dirty="0"/>
              </a:p>
              <a:p>
                <a:r>
                  <a:rPr lang="en-GB"/>
                  <a:t>Order is lost in Neural Network</a:t>
                </a:r>
              </a:p>
              <a:p>
                <a:pPr lvl="1"/>
                <a:r>
                  <a:rPr lang="en-GB"/>
                  <a:t>Compute all possibilities </a:t>
                </a:r>
              </a:p>
              <a:p>
                <a:pPr lvl="1"/>
                <a:r>
                  <a:rPr lang="en-GB"/>
                  <a:t>Select </a:t>
                </a:r>
                <a:r>
                  <a:rPr lang="en-GB" dirty="0"/>
                  <a:t>shortest</a:t>
                </a:r>
                <a:r>
                  <a:rPr lang="en-GB"/>
                  <a:t> vector </a:t>
                </a:r>
                <a:r>
                  <a:rPr lang="en-GB" smtClean="0"/>
                  <a:t>and </a:t>
                </a:r>
                <a:r>
                  <a:rPr lang="en-GB"/>
                  <a:t>sum</a:t>
                </a:r>
                <a:endParaRPr lang="en-GB" dirty="0"/>
              </a:p>
              <a:p>
                <a:r>
                  <a:rPr lang="en-GB"/>
                  <a:t>Lowest total </a:t>
                </a:r>
                <a:r>
                  <a:rPr lang="en-GB" dirty="0"/>
                  <a:t>distance</a:t>
                </a:r>
                <a:r>
                  <a:rPr lang="en-GB"/>
                  <a:t> indicates high similarity between features – likely class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2605" b="-10569"/>
                </a:stretch>
              </a:blipFill>
            </p:spPr>
            <p:txBody>
              <a:bodyPr/>
              <a:lstStyle/>
              <a:p>
                <a:r>
                  <a:rPr lang="en-GB">
                    <a:noFill/>
                  </a:rPr>
                  <a:t> </a:t>
                </a:r>
              </a:p>
            </p:txBody>
          </p:sp>
        </mc:Fallback>
      </mc:AlternateContent>
    </p:spTree>
    <p:extLst>
      <p:ext uri="{BB962C8B-B14F-4D97-AF65-F5344CB8AC3E}">
        <p14:creationId xmlns:p14="http://schemas.microsoft.com/office/powerpoint/2010/main" val="15766817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Program testing</a:t>
            </a:r>
            <a:endParaRPr lang="en-GB"/>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958000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Void Detection</a:t>
            </a:r>
            <a:endParaRPr lang="en-GB"/>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4" y="1700808"/>
            <a:ext cx="4017809" cy="3944758"/>
          </a:xfrm>
          <a:prstGeom prst="rect">
            <a:avLst/>
          </a:prstGeom>
          <a:ln>
            <a:noFill/>
          </a:ln>
          <a:effectLst>
            <a:outerShdw blurRad="190500" algn="tl" rotWithShape="0">
              <a:srgbClr val="000000">
                <a:alpha val="70000"/>
              </a:srgbClr>
            </a:outerShdw>
          </a:effectLst>
        </p:spPr>
      </p:pic>
      <p:pic>
        <p:nvPicPr>
          <p:cNvPr id="5" name="Picture 4" descr="Screen Clipping"/>
          <p:cNvPicPr>
            <a:picLocks noChangeAspect="1"/>
          </p:cNvPicPr>
          <p:nvPr/>
        </p:nvPicPr>
        <p:blipFill rotWithShape="1">
          <a:blip r:embed="rId4">
            <a:extLst>
              <a:ext uri="{28A0092B-C50C-407E-A947-70E740481C1C}">
                <a14:useLocalDpi xmlns:a14="http://schemas.microsoft.com/office/drawing/2010/main" val="0"/>
              </a:ext>
            </a:extLst>
          </a:blip>
          <a:srcRect l="2828" t="3037" b="1360"/>
          <a:stretch/>
        </p:blipFill>
        <p:spPr>
          <a:xfrm>
            <a:off x="4877031" y="1701583"/>
            <a:ext cx="3943441" cy="39439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561544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Void Detection</a:t>
            </a:r>
            <a:endParaRPr lang="en-GB"/>
          </a:p>
        </p:txBody>
      </p:sp>
      <p:pic>
        <p:nvPicPr>
          <p:cNvPr id="7" name="Content Placeholder 6" descr="Screen Clipping"/>
          <p:cNvPicPr>
            <a:picLocks noGrp="1" noChangeAspect="1"/>
          </p:cNvPicPr>
          <p:nvPr>
            <p:ph idx="1"/>
          </p:nvPr>
        </p:nvPicPr>
        <p:blipFill rotWithShape="1">
          <a:blip r:embed="rId3">
            <a:extLst>
              <a:ext uri="{28A0092B-C50C-407E-A947-70E740481C1C}">
                <a14:useLocalDpi xmlns:a14="http://schemas.microsoft.com/office/drawing/2010/main" val="0"/>
              </a:ext>
            </a:extLst>
          </a:blip>
          <a:srcRect l="2479" t="5010" b="1424"/>
          <a:stretch/>
        </p:blipFill>
        <p:spPr>
          <a:xfrm>
            <a:off x="358775" y="1676410"/>
            <a:ext cx="4052096" cy="3950795"/>
          </a:xfrm>
          <a:prstGeom prst="rect">
            <a:avLst/>
          </a:prstGeom>
          <a:ln>
            <a:noFill/>
          </a:ln>
          <a:effectLst>
            <a:outerShdw blurRad="190500" algn="tl" rotWithShape="0">
              <a:srgbClr val="000000">
                <a:alpha val="70000"/>
              </a:srgbClr>
            </a:outerShdw>
          </a:effectLst>
        </p:spPr>
      </p:pic>
      <p:pic>
        <p:nvPicPr>
          <p:cNvPr id="8" name="Picture 7" descr="Screen Clipping"/>
          <p:cNvPicPr>
            <a:picLocks noChangeAspect="1"/>
          </p:cNvPicPr>
          <p:nvPr/>
        </p:nvPicPr>
        <p:blipFill rotWithShape="1">
          <a:blip r:embed="rId4">
            <a:extLst>
              <a:ext uri="{28A0092B-C50C-407E-A947-70E740481C1C}">
                <a14:useLocalDpi xmlns:a14="http://schemas.microsoft.com/office/drawing/2010/main" val="0"/>
              </a:ext>
            </a:extLst>
          </a:blip>
          <a:srcRect l="2403" t="2254"/>
          <a:stretch/>
        </p:blipFill>
        <p:spPr>
          <a:xfrm>
            <a:off x="4780418" y="1676409"/>
            <a:ext cx="4004807" cy="39507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532908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Surface Detection</a:t>
            </a:r>
            <a:endParaRPr lang="en-GB"/>
          </a:p>
        </p:txBody>
      </p:sp>
      <p:pic>
        <p:nvPicPr>
          <p:cNvPr id="4" name="Content Placeholder 3" descr="Screen Clipping"/>
          <p:cNvPicPr>
            <a:picLocks noGrp="1" noChangeAspect="1"/>
          </p:cNvPicPr>
          <p:nvPr>
            <p:ph idx="1"/>
          </p:nvPr>
        </p:nvPicPr>
        <p:blipFill rotWithShape="1">
          <a:blip r:embed="rId3">
            <a:extLst>
              <a:ext uri="{28A0092B-C50C-407E-A947-70E740481C1C}">
                <a14:useLocalDpi xmlns:a14="http://schemas.microsoft.com/office/drawing/2010/main" val="0"/>
              </a:ext>
            </a:extLst>
          </a:blip>
          <a:srcRect l="1648" t="1834" b="602"/>
          <a:stretch/>
        </p:blipFill>
        <p:spPr>
          <a:xfrm>
            <a:off x="369591" y="1700808"/>
            <a:ext cx="4023697" cy="3931694"/>
          </a:xfrm>
          <a:prstGeom prst="rect">
            <a:avLst/>
          </a:prstGeom>
          <a:ln>
            <a:noFill/>
          </a:ln>
          <a:effectLst>
            <a:outerShdw blurRad="190500" algn="tl" rotWithShape="0">
              <a:srgbClr val="000000">
                <a:alpha val="70000"/>
              </a:srgbClr>
            </a:outerShdw>
          </a:effectLst>
        </p:spPr>
      </p:pic>
      <p:pic>
        <p:nvPicPr>
          <p:cNvPr id="5" name="Picture 4" descr="Screen Clipping"/>
          <p:cNvPicPr>
            <a:picLocks noChangeAspect="1"/>
          </p:cNvPicPr>
          <p:nvPr/>
        </p:nvPicPr>
        <p:blipFill rotWithShape="1">
          <a:blip r:embed="rId4">
            <a:extLst>
              <a:ext uri="{28A0092B-C50C-407E-A947-70E740481C1C}">
                <a14:useLocalDpi xmlns:a14="http://schemas.microsoft.com/office/drawing/2010/main" val="0"/>
              </a:ext>
            </a:extLst>
          </a:blip>
          <a:srcRect l="1990" t="3536" b="703"/>
          <a:stretch/>
        </p:blipFill>
        <p:spPr>
          <a:xfrm>
            <a:off x="4736072" y="1700808"/>
            <a:ext cx="4084400" cy="393169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591419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Surface Detection</a:t>
            </a:r>
            <a:endParaRPr lang="en-GB"/>
          </a:p>
        </p:txBody>
      </p:sp>
      <p:pic>
        <p:nvPicPr>
          <p:cNvPr id="4" name="Content Placeholder 3" descr="Screen Clipping"/>
          <p:cNvPicPr>
            <a:picLocks noGrp="1" noChangeAspect="1"/>
          </p:cNvPicPr>
          <p:nvPr>
            <p:ph idx="1"/>
          </p:nvPr>
        </p:nvPicPr>
        <p:blipFill rotWithShape="1">
          <a:blip r:embed="rId3">
            <a:extLst>
              <a:ext uri="{28A0092B-C50C-407E-A947-70E740481C1C}">
                <a14:useLocalDpi xmlns:a14="http://schemas.microsoft.com/office/drawing/2010/main" val="0"/>
              </a:ext>
            </a:extLst>
          </a:blip>
          <a:srcRect l="2745" t="2288"/>
          <a:stretch/>
        </p:blipFill>
        <p:spPr>
          <a:xfrm>
            <a:off x="4877303" y="1688504"/>
            <a:ext cx="3914455" cy="3944818"/>
          </a:xfrm>
          <a:prstGeom prst="rect">
            <a:avLst/>
          </a:prstGeom>
          <a:ln>
            <a:noFill/>
          </a:ln>
          <a:effectLst>
            <a:outerShdw blurRad="190500" algn="tl" rotWithShape="0">
              <a:srgbClr val="000000">
                <a:alpha val="70000"/>
              </a:srgbClr>
            </a:outerShdw>
          </a:effectLst>
        </p:spPr>
      </p:pic>
      <p:pic>
        <p:nvPicPr>
          <p:cNvPr id="6" name="Picture 5" descr="Screen Clipping"/>
          <p:cNvPicPr>
            <a:picLocks noChangeAspect="1"/>
          </p:cNvPicPr>
          <p:nvPr/>
        </p:nvPicPr>
        <p:blipFill rotWithShape="1">
          <a:blip r:embed="rId4">
            <a:extLst>
              <a:ext uri="{28A0092B-C50C-407E-A947-70E740481C1C}">
                <a14:useLocalDpi xmlns:a14="http://schemas.microsoft.com/office/drawing/2010/main" val="0"/>
              </a:ext>
            </a:extLst>
          </a:blip>
          <a:srcRect l="3586" t="3110" b="851"/>
          <a:stretch/>
        </p:blipFill>
        <p:spPr>
          <a:xfrm>
            <a:off x="376124" y="1682570"/>
            <a:ext cx="4049009" cy="39448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66052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Corona Detection</a:t>
            </a:r>
            <a:endParaRPr lang="en-GB"/>
          </a:p>
        </p:txBody>
      </p:sp>
      <p:pic>
        <p:nvPicPr>
          <p:cNvPr id="4" name="Content Placeholder 3" descr="Screen Clipping"/>
          <p:cNvPicPr>
            <a:picLocks noGrp="1" noChangeAspect="1"/>
          </p:cNvPicPr>
          <p:nvPr>
            <p:ph idx="1"/>
          </p:nvPr>
        </p:nvPicPr>
        <p:blipFill rotWithShape="1">
          <a:blip r:embed="rId3">
            <a:extLst>
              <a:ext uri="{28A0092B-C50C-407E-A947-70E740481C1C}">
                <a14:useLocalDpi xmlns:a14="http://schemas.microsoft.com/office/drawing/2010/main" val="0"/>
              </a:ext>
            </a:extLst>
          </a:blip>
          <a:srcRect l="1924" t="2400" b="1636"/>
          <a:stretch/>
        </p:blipFill>
        <p:spPr>
          <a:xfrm>
            <a:off x="395536" y="1664804"/>
            <a:ext cx="4101159" cy="3988904"/>
          </a:xfrm>
          <a:prstGeom prst="rect">
            <a:avLst/>
          </a:prstGeom>
          <a:ln>
            <a:noFill/>
          </a:ln>
          <a:effectLst>
            <a:outerShdw blurRad="190500" algn="tl" rotWithShape="0">
              <a:srgbClr val="000000">
                <a:alpha val="70000"/>
              </a:srgbClr>
            </a:outerShdw>
          </a:effectLst>
        </p:spPr>
      </p:pic>
      <p:pic>
        <p:nvPicPr>
          <p:cNvPr id="5" name="Picture 4" descr="Screen Clipping"/>
          <p:cNvPicPr>
            <a:picLocks noChangeAspect="1"/>
          </p:cNvPicPr>
          <p:nvPr/>
        </p:nvPicPr>
        <p:blipFill rotWithShape="1">
          <a:blip r:embed="rId4">
            <a:extLst>
              <a:ext uri="{28A0092B-C50C-407E-A947-70E740481C1C}">
                <a14:useLocalDpi xmlns:a14="http://schemas.microsoft.com/office/drawing/2010/main" val="0"/>
              </a:ext>
            </a:extLst>
          </a:blip>
          <a:srcRect l="2000" t="1827" r="343" b="104"/>
          <a:stretch/>
        </p:blipFill>
        <p:spPr>
          <a:xfrm>
            <a:off x="4799618" y="1664804"/>
            <a:ext cx="4128866" cy="3988904"/>
          </a:xfrm>
          <a:prstGeom prst="rect">
            <a:avLst/>
          </a:prstGeom>
          <a:ln>
            <a:noFill/>
          </a:ln>
          <a:effectLst>
            <a:outerShdw blurRad="190500" algn="tl" rotWithShape="0">
              <a:srgbClr val="000000">
                <a:alpha val="70000"/>
              </a:srgbClr>
            </a:outerShdw>
          </a:effectLst>
        </p:spPr>
      </p:pic>
      <p:sp>
        <p:nvSpPr>
          <p:cNvPr id="3" name="Slide Number Placeholder 2"/>
          <p:cNvSpPr>
            <a:spLocks noGrp="1"/>
          </p:cNvSpPr>
          <p:nvPr>
            <p:ph type="sldNum" sz="quarter" idx="4"/>
          </p:nvPr>
        </p:nvSpPr>
        <p:spPr>
          <a:xfrm>
            <a:off x="6877050" y="6308725"/>
            <a:ext cx="1908175" cy="180975"/>
          </a:xfrm>
        </p:spPr>
        <p:txBody>
          <a:bodyPr/>
          <a:lstStyle/>
          <a:p>
            <a:pPr>
              <a:defRPr/>
            </a:pPr>
            <a:endParaRPr lang="en-GB" altLang="en-US"/>
          </a:p>
        </p:txBody>
      </p:sp>
    </p:spTree>
    <p:extLst>
      <p:ext uri="{BB962C8B-B14F-4D97-AF65-F5344CB8AC3E}">
        <p14:creationId xmlns:p14="http://schemas.microsoft.com/office/powerpoint/2010/main" val="5459757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Corona Detection</a:t>
            </a:r>
            <a:endParaRPr lang="en-GB"/>
          </a:p>
        </p:txBody>
      </p:sp>
      <p:pic>
        <p:nvPicPr>
          <p:cNvPr id="4" name="Content Placeholder 3" descr="Screen Clipping"/>
          <p:cNvPicPr>
            <a:picLocks noGrp="1" noChangeAspect="1"/>
          </p:cNvPicPr>
          <p:nvPr>
            <p:ph idx="1"/>
          </p:nvPr>
        </p:nvPicPr>
        <p:blipFill rotWithShape="1">
          <a:blip r:embed="rId3">
            <a:extLst>
              <a:ext uri="{28A0092B-C50C-407E-A947-70E740481C1C}">
                <a14:useLocalDpi xmlns:a14="http://schemas.microsoft.com/office/drawing/2010/main" val="0"/>
              </a:ext>
            </a:extLst>
          </a:blip>
          <a:srcRect l="2087" t="2648" b="1387"/>
          <a:stretch/>
        </p:blipFill>
        <p:spPr>
          <a:xfrm>
            <a:off x="4824028" y="1664805"/>
            <a:ext cx="4095688" cy="3996252"/>
          </a:xfrm>
          <a:prstGeom prst="rect">
            <a:avLst/>
          </a:prstGeom>
          <a:ln>
            <a:noFill/>
          </a:ln>
          <a:effectLst>
            <a:outerShdw blurRad="190500" algn="tl" rotWithShape="0">
              <a:srgbClr val="000000">
                <a:alpha val="70000"/>
              </a:srgbClr>
            </a:outerShdw>
          </a:effectLst>
        </p:spPr>
      </p:pic>
      <p:pic>
        <p:nvPicPr>
          <p:cNvPr id="6" name="Picture 5" descr="Screen Clipping"/>
          <p:cNvPicPr>
            <a:picLocks noChangeAspect="1"/>
          </p:cNvPicPr>
          <p:nvPr/>
        </p:nvPicPr>
        <p:blipFill rotWithShape="1">
          <a:blip r:embed="rId4">
            <a:extLst>
              <a:ext uri="{28A0092B-C50C-407E-A947-70E740481C1C}">
                <a14:useLocalDpi xmlns:a14="http://schemas.microsoft.com/office/drawing/2010/main" val="0"/>
              </a:ext>
            </a:extLst>
          </a:blip>
          <a:srcRect l="1561" t="2333" b="1196"/>
          <a:stretch/>
        </p:blipFill>
        <p:spPr>
          <a:xfrm>
            <a:off x="391604" y="1664804"/>
            <a:ext cx="4108388" cy="39962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239376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Classification</a:t>
            </a:r>
            <a:endParaRPr lang="en-GB"/>
          </a:p>
        </p:txBody>
      </p:sp>
      <p:sp>
        <p:nvSpPr>
          <p:cNvPr id="3" name="Content Placeholder 2"/>
          <p:cNvSpPr>
            <a:spLocks noGrp="1"/>
          </p:cNvSpPr>
          <p:nvPr>
            <p:ph idx="1"/>
          </p:nvPr>
        </p:nvSpPr>
        <p:spPr>
          <a:xfrm>
            <a:off x="358775" y="980728"/>
            <a:ext cx="4393245" cy="5221635"/>
          </a:xfrm>
        </p:spPr>
        <p:txBody>
          <a:bodyPr/>
          <a:lstStyle/>
          <a:p>
            <a:r>
              <a:rPr lang="en-GB"/>
              <a:t>Passed testing of all 6 vectors in all combinations </a:t>
            </a:r>
          </a:p>
          <a:p>
            <a:r>
              <a:rPr lang="en-GB"/>
              <a:t>Not a significant set of test data set</a:t>
            </a:r>
          </a:p>
          <a:p>
            <a:r>
              <a:rPr lang="en-GB"/>
              <a:t>~30s computation time required</a:t>
            </a:r>
          </a:p>
        </p:txBody>
      </p:sp>
      <p:pic>
        <p:nvPicPr>
          <p:cNvPr id="4" name="Picture 3"/>
          <p:cNvPicPr>
            <a:picLocks noChangeAspect="1"/>
          </p:cNvPicPr>
          <p:nvPr/>
        </p:nvPicPr>
        <p:blipFill>
          <a:blip r:embed="rId3"/>
          <a:stretch>
            <a:fillRect/>
          </a:stretch>
        </p:blipFill>
        <p:spPr>
          <a:xfrm>
            <a:off x="4932040" y="80628"/>
            <a:ext cx="4135672" cy="3328115"/>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a:stretch>
            <a:fillRect/>
          </a:stretch>
        </p:blipFill>
        <p:spPr>
          <a:xfrm>
            <a:off x="4932040" y="3489371"/>
            <a:ext cx="4149300" cy="33390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500502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Blind Test</a:t>
            </a:r>
            <a:endParaRPr lang="en-GB"/>
          </a:p>
        </p:txBody>
      </p:sp>
      <p:sp>
        <p:nvSpPr>
          <p:cNvPr id="3" name="Text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2"/>
          </p:nvPr>
        </p:nvSpPr>
        <p:spPr/>
        <p:txBody>
          <a:bodyPr/>
          <a:lstStyle/>
          <a:p>
            <a:pPr>
              <a:defRPr/>
            </a:pPr>
            <a:fld id="{836C4C3C-775F-4128-BE8E-CBD9D3851EDB}" type="slidenum">
              <a:rPr lang="en-GB" altLang="en-US" smtClean="0"/>
              <a:pPr>
                <a:defRPr/>
              </a:pPr>
              <a:t>39</a:t>
            </a:fld>
            <a:endParaRPr lang="en-GB" altLang="en-US"/>
          </a:p>
        </p:txBody>
      </p:sp>
    </p:spTree>
    <p:extLst>
      <p:ext uri="{BB962C8B-B14F-4D97-AF65-F5344CB8AC3E}">
        <p14:creationId xmlns:p14="http://schemas.microsoft.com/office/powerpoint/2010/main" val="27133221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Motivation</a:t>
            </a:r>
            <a:endParaRPr lang="en-GB"/>
          </a:p>
        </p:txBody>
      </p:sp>
      <p:sp>
        <p:nvSpPr>
          <p:cNvPr id="3" name="Content Placeholder 2"/>
          <p:cNvSpPr>
            <a:spLocks noGrp="1"/>
          </p:cNvSpPr>
          <p:nvPr>
            <p:ph idx="1"/>
          </p:nvPr>
        </p:nvSpPr>
        <p:spPr/>
        <p:txBody>
          <a:bodyPr/>
          <a:lstStyle/>
          <a:p>
            <a:r>
              <a:rPr lang="en-GB" dirty="0"/>
              <a:t>PDs are a symptom of </a:t>
            </a:r>
            <a:r>
              <a:rPr lang="en-GB" b="1" dirty="0"/>
              <a:t>degradation</a:t>
            </a:r>
          </a:p>
          <a:p>
            <a:r>
              <a:rPr lang="en-GB" dirty="0"/>
              <a:t>PDs are a </a:t>
            </a:r>
            <a:r>
              <a:rPr lang="en-GB" b="1" dirty="0"/>
              <a:t>stress</a:t>
            </a:r>
            <a:r>
              <a:rPr lang="en-GB" dirty="0"/>
              <a:t> mechanism themselves:</a:t>
            </a:r>
          </a:p>
          <a:p>
            <a:pPr lvl="1"/>
            <a:r>
              <a:rPr lang="en-GB" dirty="0"/>
              <a:t>Particle impact stress</a:t>
            </a:r>
          </a:p>
          <a:p>
            <a:pPr lvl="1"/>
            <a:r>
              <a:rPr lang="en-GB" dirty="0"/>
              <a:t>Thermal stress</a:t>
            </a:r>
          </a:p>
          <a:p>
            <a:pPr lvl="1"/>
            <a:r>
              <a:rPr lang="en-GB" dirty="0"/>
              <a:t>Mechanical stress</a:t>
            </a:r>
          </a:p>
          <a:p>
            <a:pPr lvl="1"/>
            <a:r>
              <a:rPr lang="en-GB" dirty="0"/>
              <a:t>Chemical stress</a:t>
            </a:r>
          </a:p>
          <a:p>
            <a:pPr lvl="1"/>
            <a:r>
              <a:rPr lang="en-GB" dirty="0"/>
              <a:t>Electrical stress</a:t>
            </a:r>
          </a:p>
          <a:p>
            <a:r>
              <a:rPr lang="en-GB" dirty="0"/>
              <a:t>Condition </a:t>
            </a:r>
            <a:r>
              <a:rPr lang="en-GB"/>
              <a:t>Based </a:t>
            </a:r>
            <a:r>
              <a:rPr lang="en-GB" b="1"/>
              <a:t>Maintenance</a:t>
            </a:r>
            <a:r>
              <a:rPr lang="en-GB" dirty="0"/>
              <a:t> </a:t>
            </a:r>
            <a:r>
              <a:rPr lang="en-GB"/>
              <a:t>– </a:t>
            </a:r>
            <a:r>
              <a:rPr lang="en-GB"/>
              <a:t>reliable</a:t>
            </a:r>
            <a:r>
              <a:rPr lang="en-GB"/>
              <a:t> </a:t>
            </a:r>
            <a:r>
              <a:rPr lang="en-GB" smtClean="0"/>
              <a:t>and </a:t>
            </a:r>
            <a:r>
              <a:rPr lang="en-GB" dirty="0"/>
              <a:t>economical</a:t>
            </a:r>
          </a:p>
        </p:txBody>
      </p:sp>
      <p:sp>
        <p:nvSpPr>
          <p:cNvPr id="4" name="Right Brace 3"/>
          <p:cNvSpPr/>
          <p:nvPr/>
        </p:nvSpPr>
        <p:spPr bwMode="auto">
          <a:xfrm>
            <a:off x="4970678" y="2492896"/>
            <a:ext cx="403965" cy="2448272"/>
          </a:xfrm>
          <a:prstGeom prst="rightBrace">
            <a:avLst/>
          </a:prstGeom>
          <a:noFill/>
          <a:ln w="28575" cap="flat" cmpd="sng" algn="ctr">
            <a:solidFill>
              <a:schemeClr val="tx1"/>
            </a:solidFill>
            <a:prstDash val="solid"/>
            <a:round/>
            <a:headEnd type="none" w="med" len="med"/>
            <a:tailEnd type="none" w="med" len="med"/>
          </a:ln>
          <a:effectLst/>
          <a:extLst/>
        </p:spPr>
        <p:txBody>
          <a:bodyPr vert="horz" wrap="square" lIns="91440" tIns="4572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rgbClr val="000000"/>
              </a:solidFill>
              <a:effectLst/>
              <a:latin typeface="Lucida Sans" pitchFamily="34" charset="0"/>
              <a:ea typeface="ＭＳ Ｐゴシック" pitchFamily="16" charset="-128"/>
              <a:cs typeface="Arial" charset="0"/>
            </a:endParaRPr>
          </a:p>
        </p:txBody>
      </p:sp>
      <p:sp>
        <p:nvSpPr>
          <p:cNvPr id="5" name="Rectangle 4"/>
          <p:cNvSpPr/>
          <p:nvPr/>
        </p:nvSpPr>
        <p:spPr>
          <a:xfrm>
            <a:off x="4898670" y="3284984"/>
            <a:ext cx="2409634" cy="830997"/>
          </a:xfrm>
          <a:prstGeom prst="rect">
            <a:avLst/>
          </a:prstGeom>
        </p:spPr>
        <p:txBody>
          <a:bodyPr wrap="none">
            <a:spAutoFit/>
          </a:bodyPr>
          <a:lstStyle/>
          <a:p>
            <a:pPr lvl="1" algn="l"/>
            <a:r>
              <a:rPr lang="en-GB" smtClean="0">
                <a:solidFill>
                  <a:schemeClr val="tx1"/>
                </a:solidFill>
              </a:rPr>
              <a:t>Synergistic </a:t>
            </a:r>
          </a:p>
          <a:p>
            <a:pPr lvl="1" algn="l"/>
            <a:r>
              <a:rPr lang="en-GB" smtClean="0">
                <a:solidFill>
                  <a:schemeClr val="tx1"/>
                </a:solidFill>
              </a:rPr>
              <a:t>interactions</a:t>
            </a:r>
            <a:endParaRPr lang="en-GB">
              <a:solidFill>
                <a:schemeClr val="tx1"/>
              </a:solidFill>
            </a:endParaRPr>
          </a:p>
        </p:txBody>
      </p:sp>
      <p:sp>
        <p:nvSpPr>
          <p:cNvPr id="6" name="Rectangle 5"/>
          <p:cNvSpPr/>
          <p:nvPr/>
        </p:nvSpPr>
        <p:spPr>
          <a:xfrm>
            <a:off x="0" y="6641727"/>
            <a:ext cx="9144000" cy="253916"/>
          </a:xfrm>
          <a:prstGeom prst="rect">
            <a:avLst/>
          </a:prstGeom>
        </p:spPr>
        <p:txBody>
          <a:bodyPr wrap="square">
            <a:spAutoFit/>
          </a:bodyPr>
          <a:lstStyle/>
          <a:p>
            <a:pPr algn="r"/>
            <a:r>
              <a:rPr lang="en-GB" sz="1050" smtClean="0">
                <a:solidFill>
                  <a:schemeClr val="tx1"/>
                </a:solidFill>
                <a:latin typeface="+mj-lt"/>
                <a:cs typeface="Arial" charset="0"/>
              </a:rPr>
              <a:t>I.J. Kemp:</a:t>
            </a:r>
            <a:r>
              <a:rPr lang="en-GB" sz="1050">
                <a:solidFill>
                  <a:schemeClr val="tx1"/>
                </a:solidFill>
                <a:latin typeface="+mj-lt"/>
                <a:cs typeface="Arial" charset="0"/>
              </a:rPr>
              <a:t> </a:t>
            </a:r>
            <a:r>
              <a:rPr lang="en-GB" sz="1050" i="1" smtClean="0">
                <a:solidFill>
                  <a:schemeClr val="tx1"/>
                </a:solidFill>
                <a:latin typeface="+mj-lt"/>
                <a:cs typeface="Arial" charset="0"/>
              </a:rPr>
              <a:t>Advances in HV Engineering, Chapter 4: Partial Discharges and Their Measurement.</a:t>
            </a:r>
            <a:r>
              <a:rPr lang="en-GB" sz="1050">
                <a:solidFill>
                  <a:schemeClr val="tx1"/>
                </a:solidFill>
                <a:latin typeface="+mj-lt"/>
                <a:cs typeface="Arial" charset="0"/>
              </a:rPr>
              <a:t> </a:t>
            </a:r>
            <a:r>
              <a:rPr lang="en-GB" sz="1050" smtClean="0">
                <a:solidFill>
                  <a:schemeClr val="tx1"/>
                </a:solidFill>
                <a:latin typeface="+mj-lt"/>
                <a:cs typeface="Arial" charset="0"/>
              </a:rPr>
              <a:t>The IET, Stevenage 2004</a:t>
            </a:r>
            <a:endParaRPr lang="en-GB" sz="1050">
              <a:latin typeface="+mj-lt"/>
            </a:endParaRPr>
          </a:p>
        </p:txBody>
      </p:sp>
    </p:spTree>
    <p:extLst>
      <p:ext uri="{BB962C8B-B14F-4D97-AF65-F5344CB8AC3E}">
        <p14:creationId xmlns:p14="http://schemas.microsoft.com/office/powerpoint/2010/main" val="11039866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Conclusions</a:t>
            </a:r>
            <a:endParaRPr lang="en-GB"/>
          </a:p>
        </p:txBody>
      </p:sp>
      <p:sp>
        <p:nvSpPr>
          <p:cNvPr id="3" name="Content Placeholder 2"/>
          <p:cNvSpPr>
            <a:spLocks noGrp="1"/>
          </p:cNvSpPr>
          <p:nvPr>
            <p:ph idx="1"/>
          </p:nvPr>
        </p:nvSpPr>
        <p:spPr/>
        <p:txBody>
          <a:bodyPr/>
          <a:lstStyle/>
          <a:p>
            <a:r>
              <a:rPr lang="en-GB"/>
              <a:t>PSA is an advanced technique with a real practical value when applied </a:t>
            </a:r>
          </a:p>
          <a:p>
            <a:r>
              <a:rPr lang="en-GB"/>
              <a:t>Reliable, efficient &amp; professional program</a:t>
            </a:r>
          </a:p>
          <a:p>
            <a:r>
              <a:rPr lang="en-GB"/>
              <a:t>Simple method of automated classification</a:t>
            </a:r>
          </a:p>
          <a:p>
            <a:pPr lvl="1"/>
            <a:r>
              <a:rPr lang="en-GB"/>
              <a:t>Extension to other discharge types</a:t>
            </a:r>
          </a:p>
          <a:p>
            <a:pPr lvl="1"/>
            <a:r>
              <a:rPr lang="en-GB"/>
              <a:t>Library of precompiled reference </a:t>
            </a:r>
            <a:r>
              <a:rPr lang="en-GB" smtClean="0"/>
              <a:t>sets</a:t>
            </a:r>
            <a:endParaRPr lang="en-GB"/>
          </a:p>
          <a:p>
            <a:pPr lvl="1"/>
            <a:endParaRPr lang="en-GB"/>
          </a:p>
        </p:txBody>
      </p:sp>
    </p:spTree>
    <p:extLst>
      <p:ext uri="{BB962C8B-B14F-4D97-AF65-F5344CB8AC3E}">
        <p14:creationId xmlns:p14="http://schemas.microsoft.com/office/powerpoint/2010/main" val="25738044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Thank you for listening</a:t>
            </a:r>
            <a:endParaRPr lang="en-GB"/>
          </a:p>
        </p:txBody>
      </p:sp>
      <p:sp>
        <p:nvSpPr>
          <p:cNvPr id="4" name="Rectangle 3"/>
          <p:cNvSpPr txBox="1">
            <a:spLocks noChangeArrowheads="1"/>
          </p:cNvSpPr>
          <p:nvPr/>
        </p:nvSpPr>
        <p:spPr bwMode="auto">
          <a:xfrm>
            <a:off x="382148" y="6021288"/>
            <a:ext cx="3829812"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rmAutofit/>
          </a:bodyPr>
          <a:lstStyle>
            <a:lvl1pPr marL="0" indent="0" algn="l" rtl="0" eaLnBrk="0" fontAlgn="base" hangingPunct="0">
              <a:lnSpc>
                <a:spcPct val="90000"/>
              </a:lnSpc>
              <a:spcBef>
                <a:spcPct val="0"/>
              </a:spcBef>
              <a:spcAft>
                <a:spcPct val="45000"/>
              </a:spcAft>
              <a:buClr>
                <a:schemeClr val="tx2"/>
              </a:buClr>
              <a:buFont typeface="Wingdings" pitchFamily="2" charset="2"/>
              <a:buNone/>
              <a:defRPr sz="3600">
                <a:solidFill>
                  <a:schemeClr val="tx2"/>
                </a:solidFill>
                <a:latin typeface="+mn-lt"/>
                <a:ea typeface="+mn-ea"/>
                <a:cs typeface="+mn-cs"/>
              </a:defRPr>
            </a:lvl1pPr>
            <a:lvl2pPr marL="809625" indent="-358775" algn="l" rtl="0" eaLnBrk="0" fontAlgn="base" hangingPunct="0">
              <a:lnSpc>
                <a:spcPct val="90000"/>
              </a:lnSpc>
              <a:spcBef>
                <a:spcPct val="30000"/>
              </a:spcBef>
              <a:spcAft>
                <a:spcPct val="0"/>
              </a:spcAft>
              <a:buClr>
                <a:schemeClr val="tx2"/>
              </a:buClr>
              <a:buFont typeface="Arial" charset="0"/>
              <a:buChar char="–"/>
              <a:defRPr sz="2800">
                <a:solidFill>
                  <a:schemeClr val="tx1"/>
                </a:solidFill>
                <a:latin typeface="+mn-lt"/>
                <a:ea typeface="+mn-ea"/>
              </a:defRPr>
            </a:lvl2pPr>
            <a:lvl3pPr marL="1257300" indent="-268288" algn="l" rtl="0" eaLnBrk="0" fontAlgn="base" hangingPunct="0">
              <a:lnSpc>
                <a:spcPct val="90000"/>
              </a:lnSpc>
              <a:spcBef>
                <a:spcPct val="30000"/>
              </a:spcBef>
              <a:spcAft>
                <a:spcPct val="0"/>
              </a:spcAft>
              <a:buClr>
                <a:schemeClr val="tx2"/>
              </a:buClr>
              <a:buFont typeface="Symbol" pitchFamily="18" charset="2"/>
              <a:buChar char="·"/>
              <a:defRPr sz="2400">
                <a:solidFill>
                  <a:schemeClr val="tx1"/>
                </a:solidFill>
                <a:latin typeface="+mn-lt"/>
                <a:ea typeface="+mn-ea"/>
              </a:defRPr>
            </a:lvl3pPr>
            <a:lvl4pPr marL="1704975" indent="-268288" algn="l" rtl="0" eaLnBrk="0" fontAlgn="base" hangingPunct="0">
              <a:lnSpc>
                <a:spcPct val="90000"/>
              </a:lnSpc>
              <a:spcBef>
                <a:spcPct val="30000"/>
              </a:spcBef>
              <a:spcAft>
                <a:spcPct val="0"/>
              </a:spcAft>
              <a:buClr>
                <a:schemeClr val="tx2"/>
              </a:buClr>
              <a:buFont typeface="Arial" charset="0"/>
              <a:buChar char="–"/>
              <a:defRPr sz="2000">
                <a:solidFill>
                  <a:schemeClr val="tx1"/>
                </a:solidFill>
                <a:latin typeface="+mn-lt"/>
                <a:ea typeface="+mn-ea"/>
              </a:defRPr>
            </a:lvl4pPr>
            <a:lvl5pPr marL="2152650" indent="-268288" algn="l" rtl="0" eaLnBrk="0" fontAlgn="base" hangingPunct="0">
              <a:lnSpc>
                <a:spcPct val="90000"/>
              </a:lnSpc>
              <a:spcBef>
                <a:spcPct val="30000"/>
              </a:spcBef>
              <a:spcAft>
                <a:spcPct val="0"/>
              </a:spcAft>
              <a:buClr>
                <a:schemeClr val="tx2"/>
              </a:buClr>
              <a:buFont typeface="Arial" charset="0"/>
              <a:buChar char="»"/>
              <a:defRPr sz="2000">
                <a:solidFill>
                  <a:schemeClr val="tx1"/>
                </a:solidFill>
                <a:latin typeface="+mn-lt"/>
                <a:ea typeface="+mn-ea"/>
              </a:defRPr>
            </a:lvl5pPr>
            <a:lvl6pPr marL="26098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6pPr>
            <a:lvl7pPr marL="30670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7pPr>
            <a:lvl8pPr marL="35242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8pPr>
            <a:lvl9pPr marL="39814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9pPr>
          </a:lstStyle>
          <a:p>
            <a:pPr eaLnBrk="1" hangingPunct="1"/>
            <a:r>
              <a:rPr lang="en-GB" altLang="en-US" kern="0" smtClean="0"/>
              <a:t>Questions?</a:t>
            </a:r>
            <a:endParaRPr lang="en-GB" altLang="en-US" sz="2800" kern="0" smtClean="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853574"/>
            <a:ext cx="4782716" cy="384881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34523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Video Demonstration</a:t>
            </a:r>
            <a:endParaRPr lang="en-GB"/>
          </a:p>
        </p:txBody>
      </p:sp>
      <p:pic>
        <p:nvPicPr>
          <p:cNvPr id="7" name="FinalVid.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3687" r="3687"/>
          <a:stretch/>
        </p:blipFill>
        <p:spPr>
          <a:xfrm>
            <a:off x="926586" y="801378"/>
            <a:ext cx="7290829" cy="59039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604534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Classification</a:t>
            </a:r>
            <a:endParaRPr lang="en-GB"/>
          </a:p>
        </p:txBody>
      </p:sp>
      <p:pic>
        <p:nvPicPr>
          <p:cNvPr id="7" name="Picture 4" descr="D:\Documents\Semester 8\ELEC6089 High Voltage Insulation Systems\PD Coursework\Sources\2014_05_05\KreugerCoronaLine.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6336196" y="2990818"/>
            <a:ext cx="2369660" cy="36497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Documents\Semester 8\ELEC6089 High Voltage Insulation Systems\PD Coursework\Sources\2014_05_05\KreugerSurfaceLine.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59532" y="3825044"/>
            <a:ext cx="4695081" cy="29239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Documents\Semester 8\ELEC6089 High Voltage Insulation Systems\PD Coursework\Sources\2014_05_05\KreugerVoidLine.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054613" y="476672"/>
            <a:ext cx="3672408" cy="271237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a:spLocks noGrp="1"/>
          </p:cNvSpPr>
          <p:nvPr>
            <p:ph idx="1"/>
          </p:nvPr>
        </p:nvSpPr>
        <p:spPr>
          <a:xfrm>
            <a:off x="358775" y="1700213"/>
            <a:ext cx="2449029" cy="4502150"/>
          </a:xfrm>
        </p:spPr>
        <p:txBody>
          <a:bodyPr/>
          <a:lstStyle/>
          <a:p>
            <a:pPr marL="571500" indent="-571500">
              <a:buFont typeface="+mj-lt"/>
              <a:buAutoNum type="alphaLcParenR"/>
            </a:pPr>
            <a:r>
              <a:rPr lang="en-GB" smtClean="0"/>
              <a:t>Void</a:t>
            </a:r>
          </a:p>
          <a:p>
            <a:pPr marL="571500" indent="-571500">
              <a:buFont typeface="+mj-lt"/>
              <a:buAutoNum type="alphaLcParenR"/>
            </a:pPr>
            <a:r>
              <a:rPr lang="en-GB" smtClean="0"/>
              <a:t>Surface</a:t>
            </a:r>
          </a:p>
          <a:p>
            <a:pPr marL="571500" indent="-571500">
              <a:buFont typeface="+mj-lt"/>
              <a:buAutoNum type="alphaLcParenR"/>
            </a:pPr>
            <a:r>
              <a:rPr lang="en-GB" smtClean="0"/>
              <a:t>Corona</a:t>
            </a:r>
            <a:endParaRPr lang="en-GB"/>
          </a:p>
        </p:txBody>
      </p:sp>
      <p:sp>
        <p:nvSpPr>
          <p:cNvPr id="13" name="Content Placeholder 7"/>
          <p:cNvSpPr txBox="1">
            <a:spLocks/>
          </p:cNvSpPr>
          <p:nvPr/>
        </p:nvSpPr>
        <p:spPr bwMode="auto">
          <a:xfrm>
            <a:off x="4680012" y="1458543"/>
            <a:ext cx="1224514" cy="748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lvl1pPr marL="271463" indent="-271463" algn="l" rtl="0" eaLnBrk="0" fontAlgn="base" hangingPunct="0">
              <a:spcBef>
                <a:spcPct val="70000"/>
              </a:spcBef>
              <a:spcAft>
                <a:spcPct val="0"/>
              </a:spcAft>
              <a:buClr>
                <a:schemeClr val="tx2"/>
              </a:buClr>
              <a:buFont typeface="Wingdings" pitchFamily="2" charset="2"/>
              <a:buChar char="§"/>
              <a:defRPr sz="3000">
                <a:solidFill>
                  <a:schemeClr val="tx1"/>
                </a:solidFill>
                <a:latin typeface="+mn-lt"/>
                <a:ea typeface="+mn-ea"/>
                <a:cs typeface="+mn-cs"/>
              </a:defRPr>
            </a:lvl1pPr>
            <a:lvl2pPr marL="809625" indent="-358775" algn="l" rtl="0" eaLnBrk="0" fontAlgn="base" hangingPunct="0">
              <a:lnSpc>
                <a:spcPct val="90000"/>
              </a:lnSpc>
              <a:spcBef>
                <a:spcPct val="30000"/>
              </a:spcBef>
              <a:spcAft>
                <a:spcPct val="0"/>
              </a:spcAft>
              <a:buClr>
                <a:schemeClr val="tx2"/>
              </a:buClr>
              <a:buFont typeface="Arial" charset="0"/>
              <a:buChar char="–"/>
              <a:defRPr sz="2800">
                <a:solidFill>
                  <a:schemeClr val="tx1"/>
                </a:solidFill>
                <a:latin typeface="+mn-lt"/>
                <a:ea typeface="+mn-ea"/>
              </a:defRPr>
            </a:lvl2pPr>
            <a:lvl3pPr marL="1257300" indent="-268288" algn="l" rtl="0" eaLnBrk="0" fontAlgn="base" hangingPunct="0">
              <a:lnSpc>
                <a:spcPct val="90000"/>
              </a:lnSpc>
              <a:spcBef>
                <a:spcPct val="30000"/>
              </a:spcBef>
              <a:spcAft>
                <a:spcPct val="0"/>
              </a:spcAft>
              <a:buClr>
                <a:schemeClr val="tx2"/>
              </a:buClr>
              <a:buFont typeface="Symbol" pitchFamily="18" charset="2"/>
              <a:buChar char="·"/>
              <a:defRPr sz="2400">
                <a:solidFill>
                  <a:schemeClr val="tx1"/>
                </a:solidFill>
                <a:latin typeface="+mn-lt"/>
                <a:ea typeface="+mn-ea"/>
              </a:defRPr>
            </a:lvl3pPr>
            <a:lvl4pPr marL="1704975" indent="-268288" algn="l" rtl="0" eaLnBrk="0" fontAlgn="base" hangingPunct="0">
              <a:lnSpc>
                <a:spcPct val="90000"/>
              </a:lnSpc>
              <a:spcBef>
                <a:spcPct val="30000"/>
              </a:spcBef>
              <a:spcAft>
                <a:spcPct val="0"/>
              </a:spcAft>
              <a:buClr>
                <a:schemeClr val="tx2"/>
              </a:buClr>
              <a:buFont typeface="Arial" charset="0"/>
              <a:buChar char="–"/>
              <a:defRPr sz="2000">
                <a:solidFill>
                  <a:schemeClr val="tx1"/>
                </a:solidFill>
                <a:latin typeface="+mn-lt"/>
                <a:ea typeface="+mn-ea"/>
              </a:defRPr>
            </a:lvl4pPr>
            <a:lvl5pPr marL="2152650" indent="-268288" algn="l" rtl="0" eaLnBrk="0" fontAlgn="base" hangingPunct="0">
              <a:lnSpc>
                <a:spcPct val="90000"/>
              </a:lnSpc>
              <a:spcBef>
                <a:spcPct val="30000"/>
              </a:spcBef>
              <a:spcAft>
                <a:spcPct val="0"/>
              </a:spcAft>
              <a:buClr>
                <a:schemeClr val="tx2"/>
              </a:buClr>
              <a:buFont typeface="Arial" charset="0"/>
              <a:buChar char="»"/>
              <a:defRPr sz="2000">
                <a:solidFill>
                  <a:schemeClr val="tx1"/>
                </a:solidFill>
                <a:latin typeface="+mn-lt"/>
                <a:ea typeface="+mn-ea"/>
              </a:defRPr>
            </a:lvl5pPr>
            <a:lvl6pPr marL="26098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6pPr>
            <a:lvl7pPr marL="30670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7pPr>
            <a:lvl8pPr marL="35242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8pPr>
            <a:lvl9pPr marL="39814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9pPr>
          </a:lstStyle>
          <a:p>
            <a:pPr marL="571500" indent="-571500">
              <a:buFont typeface="+mj-lt"/>
              <a:buAutoNum type="alphaLcParenR"/>
            </a:pPr>
            <a:r>
              <a:rPr lang="en-GB" kern="0" smtClean="0"/>
              <a:t> </a:t>
            </a:r>
            <a:endParaRPr lang="en-GB" kern="0"/>
          </a:p>
        </p:txBody>
      </p:sp>
      <p:sp>
        <p:nvSpPr>
          <p:cNvPr id="14" name="Content Placeholder 7"/>
          <p:cNvSpPr txBox="1">
            <a:spLocks/>
          </p:cNvSpPr>
          <p:nvPr/>
        </p:nvSpPr>
        <p:spPr bwMode="auto">
          <a:xfrm>
            <a:off x="251520" y="4550495"/>
            <a:ext cx="1224514" cy="748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lvl1pPr marL="271463" indent="-271463" algn="l" rtl="0" eaLnBrk="0" fontAlgn="base" hangingPunct="0">
              <a:spcBef>
                <a:spcPct val="70000"/>
              </a:spcBef>
              <a:spcAft>
                <a:spcPct val="0"/>
              </a:spcAft>
              <a:buClr>
                <a:schemeClr val="tx2"/>
              </a:buClr>
              <a:buFont typeface="Wingdings" pitchFamily="2" charset="2"/>
              <a:buChar char="§"/>
              <a:defRPr sz="3000">
                <a:solidFill>
                  <a:schemeClr val="tx1"/>
                </a:solidFill>
                <a:latin typeface="+mn-lt"/>
                <a:ea typeface="+mn-ea"/>
                <a:cs typeface="+mn-cs"/>
              </a:defRPr>
            </a:lvl1pPr>
            <a:lvl2pPr marL="809625" indent="-358775" algn="l" rtl="0" eaLnBrk="0" fontAlgn="base" hangingPunct="0">
              <a:lnSpc>
                <a:spcPct val="90000"/>
              </a:lnSpc>
              <a:spcBef>
                <a:spcPct val="30000"/>
              </a:spcBef>
              <a:spcAft>
                <a:spcPct val="0"/>
              </a:spcAft>
              <a:buClr>
                <a:schemeClr val="tx2"/>
              </a:buClr>
              <a:buFont typeface="Arial" charset="0"/>
              <a:buChar char="–"/>
              <a:defRPr sz="2800">
                <a:solidFill>
                  <a:schemeClr val="tx1"/>
                </a:solidFill>
                <a:latin typeface="+mn-lt"/>
                <a:ea typeface="+mn-ea"/>
              </a:defRPr>
            </a:lvl2pPr>
            <a:lvl3pPr marL="1257300" indent="-268288" algn="l" rtl="0" eaLnBrk="0" fontAlgn="base" hangingPunct="0">
              <a:lnSpc>
                <a:spcPct val="90000"/>
              </a:lnSpc>
              <a:spcBef>
                <a:spcPct val="30000"/>
              </a:spcBef>
              <a:spcAft>
                <a:spcPct val="0"/>
              </a:spcAft>
              <a:buClr>
                <a:schemeClr val="tx2"/>
              </a:buClr>
              <a:buFont typeface="Symbol" pitchFamily="18" charset="2"/>
              <a:buChar char="·"/>
              <a:defRPr sz="2400">
                <a:solidFill>
                  <a:schemeClr val="tx1"/>
                </a:solidFill>
                <a:latin typeface="+mn-lt"/>
                <a:ea typeface="+mn-ea"/>
              </a:defRPr>
            </a:lvl3pPr>
            <a:lvl4pPr marL="1704975" indent="-268288" algn="l" rtl="0" eaLnBrk="0" fontAlgn="base" hangingPunct="0">
              <a:lnSpc>
                <a:spcPct val="90000"/>
              </a:lnSpc>
              <a:spcBef>
                <a:spcPct val="30000"/>
              </a:spcBef>
              <a:spcAft>
                <a:spcPct val="0"/>
              </a:spcAft>
              <a:buClr>
                <a:schemeClr val="tx2"/>
              </a:buClr>
              <a:buFont typeface="Arial" charset="0"/>
              <a:buChar char="–"/>
              <a:defRPr sz="2000">
                <a:solidFill>
                  <a:schemeClr val="tx1"/>
                </a:solidFill>
                <a:latin typeface="+mn-lt"/>
                <a:ea typeface="+mn-ea"/>
              </a:defRPr>
            </a:lvl4pPr>
            <a:lvl5pPr marL="2152650" indent="-268288" algn="l" rtl="0" eaLnBrk="0" fontAlgn="base" hangingPunct="0">
              <a:lnSpc>
                <a:spcPct val="90000"/>
              </a:lnSpc>
              <a:spcBef>
                <a:spcPct val="30000"/>
              </a:spcBef>
              <a:spcAft>
                <a:spcPct val="0"/>
              </a:spcAft>
              <a:buClr>
                <a:schemeClr val="tx2"/>
              </a:buClr>
              <a:buFont typeface="Arial" charset="0"/>
              <a:buChar char="»"/>
              <a:defRPr sz="2000">
                <a:solidFill>
                  <a:schemeClr val="tx1"/>
                </a:solidFill>
                <a:latin typeface="+mn-lt"/>
                <a:ea typeface="+mn-ea"/>
              </a:defRPr>
            </a:lvl5pPr>
            <a:lvl6pPr marL="26098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6pPr>
            <a:lvl7pPr marL="30670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7pPr>
            <a:lvl8pPr marL="35242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8pPr>
            <a:lvl9pPr marL="39814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9pPr>
          </a:lstStyle>
          <a:p>
            <a:pPr marL="571500" indent="-571500">
              <a:buFont typeface="+mj-lt"/>
              <a:buAutoNum type="alphaLcParenR" startAt="2"/>
            </a:pPr>
            <a:r>
              <a:rPr lang="en-GB" kern="0" smtClean="0"/>
              <a:t> </a:t>
            </a:r>
            <a:endParaRPr lang="en-GB" kern="0"/>
          </a:p>
        </p:txBody>
      </p:sp>
      <p:sp>
        <p:nvSpPr>
          <p:cNvPr id="15" name="Content Placeholder 7"/>
          <p:cNvSpPr txBox="1">
            <a:spLocks/>
          </p:cNvSpPr>
          <p:nvPr/>
        </p:nvSpPr>
        <p:spPr bwMode="auto">
          <a:xfrm>
            <a:off x="6176118" y="4626177"/>
            <a:ext cx="1650942" cy="818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lvl1pPr marL="271463" indent="-271463" algn="l" rtl="0" eaLnBrk="0" fontAlgn="base" hangingPunct="0">
              <a:spcBef>
                <a:spcPct val="70000"/>
              </a:spcBef>
              <a:spcAft>
                <a:spcPct val="0"/>
              </a:spcAft>
              <a:buClr>
                <a:schemeClr val="tx2"/>
              </a:buClr>
              <a:buFont typeface="Wingdings" pitchFamily="2" charset="2"/>
              <a:buChar char="§"/>
              <a:defRPr sz="3000">
                <a:solidFill>
                  <a:schemeClr val="tx1"/>
                </a:solidFill>
                <a:latin typeface="+mn-lt"/>
                <a:ea typeface="+mn-ea"/>
                <a:cs typeface="+mn-cs"/>
              </a:defRPr>
            </a:lvl1pPr>
            <a:lvl2pPr marL="809625" indent="-358775" algn="l" rtl="0" eaLnBrk="0" fontAlgn="base" hangingPunct="0">
              <a:lnSpc>
                <a:spcPct val="90000"/>
              </a:lnSpc>
              <a:spcBef>
                <a:spcPct val="30000"/>
              </a:spcBef>
              <a:spcAft>
                <a:spcPct val="0"/>
              </a:spcAft>
              <a:buClr>
                <a:schemeClr val="tx2"/>
              </a:buClr>
              <a:buFont typeface="Arial" charset="0"/>
              <a:buChar char="–"/>
              <a:defRPr sz="2800">
                <a:solidFill>
                  <a:schemeClr val="tx1"/>
                </a:solidFill>
                <a:latin typeface="+mn-lt"/>
                <a:ea typeface="+mn-ea"/>
              </a:defRPr>
            </a:lvl2pPr>
            <a:lvl3pPr marL="1257300" indent="-268288" algn="l" rtl="0" eaLnBrk="0" fontAlgn="base" hangingPunct="0">
              <a:lnSpc>
                <a:spcPct val="90000"/>
              </a:lnSpc>
              <a:spcBef>
                <a:spcPct val="30000"/>
              </a:spcBef>
              <a:spcAft>
                <a:spcPct val="0"/>
              </a:spcAft>
              <a:buClr>
                <a:schemeClr val="tx2"/>
              </a:buClr>
              <a:buFont typeface="Symbol" pitchFamily="18" charset="2"/>
              <a:buChar char="·"/>
              <a:defRPr sz="2400">
                <a:solidFill>
                  <a:schemeClr val="tx1"/>
                </a:solidFill>
                <a:latin typeface="+mn-lt"/>
                <a:ea typeface="+mn-ea"/>
              </a:defRPr>
            </a:lvl3pPr>
            <a:lvl4pPr marL="1704975" indent="-268288" algn="l" rtl="0" eaLnBrk="0" fontAlgn="base" hangingPunct="0">
              <a:lnSpc>
                <a:spcPct val="90000"/>
              </a:lnSpc>
              <a:spcBef>
                <a:spcPct val="30000"/>
              </a:spcBef>
              <a:spcAft>
                <a:spcPct val="0"/>
              </a:spcAft>
              <a:buClr>
                <a:schemeClr val="tx2"/>
              </a:buClr>
              <a:buFont typeface="Arial" charset="0"/>
              <a:buChar char="–"/>
              <a:defRPr sz="2000">
                <a:solidFill>
                  <a:schemeClr val="tx1"/>
                </a:solidFill>
                <a:latin typeface="+mn-lt"/>
                <a:ea typeface="+mn-ea"/>
              </a:defRPr>
            </a:lvl4pPr>
            <a:lvl5pPr marL="2152650" indent="-268288" algn="l" rtl="0" eaLnBrk="0" fontAlgn="base" hangingPunct="0">
              <a:lnSpc>
                <a:spcPct val="90000"/>
              </a:lnSpc>
              <a:spcBef>
                <a:spcPct val="30000"/>
              </a:spcBef>
              <a:spcAft>
                <a:spcPct val="0"/>
              </a:spcAft>
              <a:buClr>
                <a:schemeClr val="tx2"/>
              </a:buClr>
              <a:buFont typeface="Arial" charset="0"/>
              <a:buChar char="»"/>
              <a:defRPr sz="2000">
                <a:solidFill>
                  <a:schemeClr val="tx1"/>
                </a:solidFill>
                <a:latin typeface="+mn-lt"/>
                <a:ea typeface="+mn-ea"/>
              </a:defRPr>
            </a:lvl5pPr>
            <a:lvl6pPr marL="26098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6pPr>
            <a:lvl7pPr marL="30670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7pPr>
            <a:lvl8pPr marL="35242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8pPr>
            <a:lvl9pPr marL="3981450" indent="-268288" algn="l" rtl="0" fontAlgn="base">
              <a:lnSpc>
                <a:spcPct val="90000"/>
              </a:lnSpc>
              <a:spcBef>
                <a:spcPct val="30000"/>
              </a:spcBef>
              <a:spcAft>
                <a:spcPct val="0"/>
              </a:spcAft>
              <a:buClr>
                <a:schemeClr val="tx2"/>
              </a:buClr>
              <a:buFont typeface="Arial" charset="0"/>
              <a:buChar char="»"/>
              <a:defRPr sz="2000">
                <a:solidFill>
                  <a:schemeClr val="tx1"/>
                </a:solidFill>
                <a:latin typeface="+mn-lt"/>
                <a:ea typeface="+mn-ea"/>
              </a:defRPr>
            </a:lvl9pPr>
          </a:lstStyle>
          <a:p>
            <a:pPr marL="571500" indent="-571500">
              <a:buFont typeface="+mj-lt"/>
              <a:buAutoNum type="alphaLcParenR" startAt="3"/>
            </a:pPr>
            <a:r>
              <a:rPr lang="en-GB" kern="0" smtClean="0"/>
              <a:t> </a:t>
            </a:r>
            <a:endParaRPr lang="en-GB" kern="0"/>
          </a:p>
        </p:txBody>
      </p:sp>
      <p:sp>
        <p:nvSpPr>
          <p:cNvPr id="9" name="Rectangle 8"/>
          <p:cNvSpPr/>
          <p:nvPr/>
        </p:nvSpPr>
        <p:spPr>
          <a:xfrm>
            <a:off x="0" y="6641727"/>
            <a:ext cx="9144000" cy="253916"/>
          </a:xfrm>
          <a:prstGeom prst="rect">
            <a:avLst/>
          </a:prstGeom>
        </p:spPr>
        <p:txBody>
          <a:bodyPr wrap="square">
            <a:spAutoFit/>
          </a:bodyPr>
          <a:lstStyle/>
          <a:p>
            <a:pPr algn="r"/>
            <a:r>
              <a:rPr lang="en-GB" sz="1050" smtClean="0">
                <a:solidFill>
                  <a:schemeClr val="tx1"/>
                </a:solidFill>
                <a:latin typeface="+mj-lt"/>
                <a:cs typeface="Arial" charset="0"/>
              </a:rPr>
              <a:t>Pictures Reprinted From: Frederik </a:t>
            </a:r>
            <a:r>
              <a:rPr lang="en-GB" sz="1050">
                <a:solidFill>
                  <a:schemeClr val="tx1"/>
                </a:solidFill>
                <a:latin typeface="+mj-lt"/>
                <a:cs typeface="Arial" charset="0"/>
              </a:rPr>
              <a:t>H. </a:t>
            </a:r>
            <a:r>
              <a:rPr lang="en-GB" sz="1050" err="1">
                <a:solidFill>
                  <a:schemeClr val="tx1"/>
                </a:solidFill>
                <a:latin typeface="+mj-lt"/>
                <a:cs typeface="Arial" charset="0"/>
              </a:rPr>
              <a:t>Kreuger</a:t>
            </a:r>
            <a:r>
              <a:rPr lang="en-GB" sz="1050">
                <a:solidFill>
                  <a:schemeClr val="tx1"/>
                </a:solidFill>
                <a:latin typeface="+mj-lt"/>
                <a:cs typeface="Arial" charset="0"/>
              </a:rPr>
              <a:t>: </a:t>
            </a:r>
            <a:r>
              <a:rPr lang="en-GB" sz="1050" i="1">
                <a:solidFill>
                  <a:schemeClr val="tx1"/>
                </a:solidFill>
                <a:latin typeface="+mj-lt"/>
                <a:cs typeface="Arial" charset="0"/>
              </a:rPr>
              <a:t>Discharge Detection in High Voltage Equipment.</a:t>
            </a:r>
            <a:r>
              <a:rPr lang="en-GB" sz="1050">
                <a:solidFill>
                  <a:schemeClr val="tx1"/>
                </a:solidFill>
                <a:latin typeface="+mj-lt"/>
                <a:cs typeface="Arial" charset="0"/>
              </a:rPr>
              <a:t> Heywood, London 1964</a:t>
            </a:r>
            <a:endParaRPr lang="en-GB" sz="1050">
              <a:latin typeface="+mj-lt"/>
            </a:endParaRPr>
          </a:p>
        </p:txBody>
      </p:sp>
    </p:spTree>
    <p:extLst>
      <p:ext uri="{BB962C8B-B14F-4D97-AF65-F5344CB8AC3E}">
        <p14:creationId xmlns:p14="http://schemas.microsoft.com/office/powerpoint/2010/main" val="36825881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Classification - Void</a:t>
            </a:r>
            <a:endParaRPr lang="en-GB"/>
          </a:p>
        </p:txBody>
      </p:sp>
      <p:sp>
        <p:nvSpPr>
          <p:cNvPr id="3" name="Content Placeholder 2"/>
          <p:cNvSpPr>
            <a:spLocks noGrp="1"/>
          </p:cNvSpPr>
          <p:nvPr>
            <p:ph idx="1"/>
          </p:nvPr>
        </p:nvSpPr>
        <p:spPr>
          <a:xfrm>
            <a:off x="358775" y="981398"/>
            <a:ext cx="5005313" cy="5220965"/>
          </a:xfrm>
        </p:spPr>
        <p:txBody>
          <a:bodyPr/>
          <a:lstStyle/>
          <a:p>
            <a:r>
              <a:rPr lang="en-GB" smtClean="0"/>
              <a:t>Inclusions from manufacturing and defects</a:t>
            </a:r>
          </a:p>
          <a:p>
            <a:r>
              <a:rPr lang="en-GB" smtClean="0"/>
              <a:t>Inclusions of low dielectric strength</a:t>
            </a:r>
          </a:p>
          <a:p>
            <a:r>
              <a:rPr lang="en-GB" smtClean="0"/>
              <a:t>Breakdown reached sooner in the inclusion</a:t>
            </a:r>
          </a:p>
          <a:p>
            <a:endParaRPr lang="en-GB"/>
          </a:p>
        </p:txBody>
      </p:sp>
      <p:pic>
        <p:nvPicPr>
          <p:cNvPr id="4" name="Picture 4" descr="D:\Documents\Semester 8\ELEC6089 High Voltage Insulation Systems\PD Coursework\Sources\2014_05_05\KreugerVoidLine.png"/>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940150" y="378682"/>
            <a:ext cx="2980799" cy="220156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6453336"/>
            <a:ext cx="9144000" cy="253916"/>
          </a:xfrm>
          <a:prstGeom prst="rect">
            <a:avLst/>
          </a:prstGeom>
        </p:spPr>
        <p:txBody>
          <a:bodyPr wrap="square">
            <a:spAutoFit/>
          </a:bodyPr>
          <a:lstStyle/>
          <a:p>
            <a:pPr algn="r"/>
            <a:r>
              <a:rPr lang="en-GB" sz="1050" smtClean="0">
                <a:solidFill>
                  <a:schemeClr val="tx1"/>
                </a:solidFill>
                <a:latin typeface="+mj-lt"/>
                <a:cs typeface="Arial" charset="0"/>
              </a:rPr>
              <a:t>Figure 1: Frederik </a:t>
            </a:r>
            <a:r>
              <a:rPr lang="en-GB" sz="1050">
                <a:solidFill>
                  <a:schemeClr val="tx1"/>
                </a:solidFill>
                <a:latin typeface="+mj-lt"/>
                <a:cs typeface="Arial" charset="0"/>
              </a:rPr>
              <a:t>H. </a:t>
            </a:r>
            <a:r>
              <a:rPr lang="en-GB" sz="1050" err="1">
                <a:solidFill>
                  <a:schemeClr val="tx1"/>
                </a:solidFill>
                <a:latin typeface="+mj-lt"/>
                <a:cs typeface="Arial" charset="0"/>
              </a:rPr>
              <a:t>Kreuger</a:t>
            </a:r>
            <a:r>
              <a:rPr lang="en-GB" sz="1050">
                <a:solidFill>
                  <a:schemeClr val="tx1"/>
                </a:solidFill>
                <a:latin typeface="+mj-lt"/>
                <a:cs typeface="Arial" charset="0"/>
              </a:rPr>
              <a:t>: </a:t>
            </a:r>
            <a:r>
              <a:rPr lang="en-GB" sz="1050" i="1">
                <a:solidFill>
                  <a:schemeClr val="tx1"/>
                </a:solidFill>
                <a:latin typeface="+mj-lt"/>
                <a:cs typeface="Arial" charset="0"/>
              </a:rPr>
              <a:t>Discharge Detection in High Voltage Equipment.</a:t>
            </a:r>
            <a:r>
              <a:rPr lang="en-GB" sz="1050">
                <a:solidFill>
                  <a:schemeClr val="tx1"/>
                </a:solidFill>
                <a:latin typeface="+mj-lt"/>
                <a:cs typeface="Arial" charset="0"/>
              </a:rPr>
              <a:t> Heywood, London 1964</a:t>
            </a:r>
            <a:endParaRPr lang="en-GB" sz="1050">
              <a:latin typeface="+mj-lt"/>
            </a:endParaRPr>
          </a:p>
        </p:txBody>
      </p:sp>
      <p:pic>
        <p:nvPicPr>
          <p:cNvPr id="1029" name="Picture 5" descr="C:\Users\Tom\Desktop\Untitled.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9324528" y="3015371"/>
            <a:ext cx="4118506" cy="2803638"/>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Tom\Desktop\Untitled2.png"/>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505238" y="2996952"/>
            <a:ext cx="3450947" cy="280519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508" y="6633356"/>
            <a:ext cx="9144000" cy="253916"/>
          </a:xfrm>
          <a:prstGeom prst="rect">
            <a:avLst/>
          </a:prstGeom>
        </p:spPr>
        <p:txBody>
          <a:bodyPr wrap="square">
            <a:spAutoFit/>
          </a:bodyPr>
          <a:lstStyle/>
          <a:p>
            <a:pPr algn="r"/>
            <a:r>
              <a:rPr lang="en-GB" sz="1050" smtClean="0">
                <a:solidFill>
                  <a:schemeClr val="tx1"/>
                </a:solidFill>
                <a:latin typeface="+mj-lt"/>
                <a:cs typeface="Arial" charset="0"/>
              </a:rPr>
              <a:t>Figure 2: E. </a:t>
            </a:r>
            <a:r>
              <a:rPr lang="en-GB" sz="1050" err="1" smtClean="0">
                <a:solidFill>
                  <a:schemeClr val="tx1"/>
                </a:solidFill>
                <a:latin typeface="+mj-lt"/>
                <a:cs typeface="Arial" charset="0"/>
              </a:rPr>
              <a:t>Kuffel</a:t>
            </a:r>
            <a:r>
              <a:rPr lang="en-GB" sz="1050" smtClean="0">
                <a:solidFill>
                  <a:schemeClr val="tx1"/>
                </a:solidFill>
                <a:latin typeface="+mj-lt"/>
                <a:cs typeface="Arial" charset="0"/>
              </a:rPr>
              <a:t> et al:</a:t>
            </a:r>
            <a:r>
              <a:rPr lang="en-GB" sz="1050">
                <a:solidFill>
                  <a:schemeClr val="tx1"/>
                </a:solidFill>
                <a:latin typeface="+mj-lt"/>
                <a:cs typeface="Arial" charset="0"/>
              </a:rPr>
              <a:t> </a:t>
            </a:r>
            <a:r>
              <a:rPr lang="en-GB" sz="1050" i="1" smtClean="0">
                <a:solidFill>
                  <a:schemeClr val="tx1"/>
                </a:solidFill>
                <a:latin typeface="+mj-lt"/>
                <a:cs typeface="Arial" charset="0"/>
              </a:rPr>
              <a:t>High Voltage Engineering Fundamentals</a:t>
            </a:r>
            <a:r>
              <a:rPr lang="en-GB" sz="1050">
                <a:solidFill>
                  <a:schemeClr val="tx1"/>
                </a:solidFill>
                <a:latin typeface="+mj-lt"/>
                <a:cs typeface="Arial" charset="0"/>
              </a:rPr>
              <a:t> </a:t>
            </a:r>
            <a:r>
              <a:rPr lang="en-GB" sz="1050" err="1" smtClean="0">
                <a:solidFill>
                  <a:schemeClr val="tx1"/>
                </a:solidFill>
                <a:latin typeface="+mj-lt"/>
                <a:cs typeface="Arial" charset="0"/>
              </a:rPr>
              <a:t>Newnes</a:t>
            </a:r>
            <a:r>
              <a:rPr lang="en-GB" sz="1050" smtClean="0">
                <a:solidFill>
                  <a:schemeClr val="tx1"/>
                </a:solidFill>
                <a:latin typeface="+mj-lt"/>
                <a:cs typeface="Arial" charset="0"/>
              </a:rPr>
              <a:t>, Oxford 2000</a:t>
            </a:r>
            <a:endParaRPr lang="en-GB" sz="1050">
              <a:latin typeface="+mj-lt"/>
            </a:endParaRPr>
          </a:p>
        </p:txBody>
      </p:sp>
      <p:sp>
        <p:nvSpPr>
          <p:cNvPr id="13" name="Rectangle 12"/>
          <p:cNvSpPr/>
          <p:nvPr/>
        </p:nvSpPr>
        <p:spPr>
          <a:xfrm>
            <a:off x="5940150" y="2453288"/>
            <a:ext cx="3203850" cy="253916"/>
          </a:xfrm>
          <a:prstGeom prst="rect">
            <a:avLst/>
          </a:prstGeom>
        </p:spPr>
        <p:txBody>
          <a:bodyPr wrap="square">
            <a:spAutoFit/>
          </a:bodyPr>
          <a:lstStyle/>
          <a:p>
            <a:r>
              <a:rPr lang="en-GB" sz="1050" b="1" smtClean="0">
                <a:solidFill>
                  <a:schemeClr val="tx1"/>
                </a:solidFill>
                <a:latin typeface="+mj-lt"/>
                <a:cs typeface="Arial" charset="0"/>
              </a:rPr>
              <a:t>Figure 1 </a:t>
            </a:r>
            <a:r>
              <a:rPr lang="en-GB" sz="1050" smtClean="0">
                <a:solidFill>
                  <a:schemeClr val="tx1"/>
                </a:solidFill>
                <a:latin typeface="+mj-lt"/>
                <a:cs typeface="Arial" charset="0"/>
              </a:rPr>
              <a:t>Void discharge in a solid dielectric</a:t>
            </a:r>
            <a:endParaRPr lang="en-GB" sz="1050" b="1">
              <a:latin typeface="+mj-lt"/>
            </a:endParaRPr>
          </a:p>
        </p:txBody>
      </p:sp>
      <p:sp>
        <p:nvSpPr>
          <p:cNvPr id="14" name="Rectangle 13"/>
          <p:cNvSpPr/>
          <p:nvPr/>
        </p:nvSpPr>
        <p:spPr>
          <a:xfrm>
            <a:off x="5828624" y="5802144"/>
            <a:ext cx="3203850" cy="253916"/>
          </a:xfrm>
          <a:prstGeom prst="rect">
            <a:avLst/>
          </a:prstGeom>
        </p:spPr>
        <p:txBody>
          <a:bodyPr wrap="square">
            <a:spAutoFit/>
          </a:bodyPr>
          <a:lstStyle/>
          <a:p>
            <a:r>
              <a:rPr lang="en-GB" sz="1050" b="1" smtClean="0">
                <a:solidFill>
                  <a:schemeClr val="tx1"/>
                </a:solidFill>
                <a:latin typeface="+mj-lt"/>
                <a:cs typeface="Arial" charset="0"/>
              </a:rPr>
              <a:t>Figure 2 </a:t>
            </a:r>
            <a:r>
              <a:rPr lang="en-GB" sz="1050" smtClean="0">
                <a:solidFill>
                  <a:schemeClr val="tx1"/>
                </a:solidFill>
                <a:latin typeface="+mj-lt"/>
                <a:cs typeface="Arial" charset="0"/>
              </a:rPr>
              <a:t>Panchen's Curve for Air</a:t>
            </a:r>
            <a:endParaRPr lang="en-GB" sz="1050" b="1">
              <a:latin typeface="+mj-lt"/>
            </a:endParaRPr>
          </a:p>
        </p:txBody>
      </p:sp>
    </p:spTree>
    <p:extLst>
      <p:ext uri="{BB962C8B-B14F-4D97-AF65-F5344CB8AC3E}">
        <p14:creationId xmlns:p14="http://schemas.microsoft.com/office/powerpoint/2010/main" val="42327707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Classification - Surface</a:t>
            </a:r>
            <a:endParaRPr lang="en-GB"/>
          </a:p>
        </p:txBody>
      </p:sp>
      <p:sp>
        <p:nvSpPr>
          <p:cNvPr id="3" name="Content Placeholder 2"/>
          <p:cNvSpPr>
            <a:spLocks noGrp="1"/>
          </p:cNvSpPr>
          <p:nvPr>
            <p:ph idx="1"/>
          </p:nvPr>
        </p:nvSpPr>
        <p:spPr>
          <a:xfrm>
            <a:off x="358775" y="1016733"/>
            <a:ext cx="5113325" cy="3348372"/>
          </a:xfrm>
        </p:spPr>
        <p:txBody>
          <a:bodyPr/>
          <a:lstStyle/>
          <a:p>
            <a:r>
              <a:rPr lang="en-GB" smtClean="0"/>
              <a:t>Stress component parallel to dielectric surface.</a:t>
            </a:r>
          </a:p>
          <a:p>
            <a:r>
              <a:rPr lang="en-GB" smtClean="0"/>
              <a:t>Bushings, cable ends, generator winding overhangs.</a:t>
            </a:r>
          </a:p>
          <a:p>
            <a:r>
              <a:rPr lang="en-GB" smtClean="0"/>
              <a:t>Electric field affected so the discharge extends further than the initial locality.</a:t>
            </a:r>
            <a:endParaRPr lang="en-GB"/>
          </a:p>
        </p:txBody>
      </p:sp>
      <p:sp>
        <p:nvSpPr>
          <p:cNvPr id="4" name="Rectangle 3"/>
          <p:cNvSpPr/>
          <p:nvPr/>
        </p:nvSpPr>
        <p:spPr>
          <a:xfrm>
            <a:off x="0" y="6641727"/>
            <a:ext cx="9144000" cy="253916"/>
          </a:xfrm>
          <a:prstGeom prst="rect">
            <a:avLst/>
          </a:prstGeom>
        </p:spPr>
        <p:txBody>
          <a:bodyPr wrap="square">
            <a:spAutoFit/>
          </a:bodyPr>
          <a:lstStyle/>
          <a:p>
            <a:pPr algn="r"/>
            <a:r>
              <a:rPr lang="en-GB" sz="1050" smtClean="0">
                <a:solidFill>
                  <a:schemeClr val="tx1"/>
                </a:solidFill>
                <a:latin typeface="+mj-lt"/>
                <a:cs typeface="Arial" charset="0"/>
              </a:rPr>
              <a:t>Frederik </a:t>
            </a:r>
            <a:r>
              <a:rPr lang="en-GB" sz="1050">
                <a:solidFill>
                  <a:schemeClr val="tx1"/>
                </a:solidFill>
                <a:latin typeface="+mj-lt"/>
                <a:cs typeface="Arial" charset="0"/>
              </a:rPr>
              <a:t>H. </a:t>
            </a:r>
            <a:r>
              <a:rPr lang="en-GB" sz="1050" err="1">
                <a:solidFill>
                  <a:schemeClr val="tx1"/>
                </a:solidFill>
                <a:latin typeface="+mj-lt"/>
                <a:cs typeface="Arial" charset="0"/>
              </a:rPr>
              <a:t>Kreuger</a:t>
            </a:r>
            <a:r>
              <a:rPr lang="en-GB" sz="1050">
                <a:solidFill>
                  <a:schemeClr val="tx1"/>
                </a:solidFill>
                <a:latin typeface="+mj-lt"/>
                <a:cs typeface="Arial" charset="0"/>
              </a:rPr>
              <a:t>: </a:t>
            </a:r>
            <a:r>
              <a:rPr lang="en-GB" sz="1050" i="1">
                <a:solidFill>
                  <a:schemeClr val="tx1"/>
                </a:solidFill>
                <a:latin typeface="+mj-lt"/>
                <a:cs typeface="Arial" charset="0"/>
              </a:rPr>
              <a:t>Discharge Detection in High Voltage Equipment.</a:t>
            </a:r>
            <a:r>
              <a:rPr lang="en-GB" sz="1050">
                <a:solidFill>
                  <a:schemeClr val="tx1"/>
                </a:solidFill>
                <a:latin typeface="+mj-lt"/>
                <a:cs typeface="Arial" charset="0"/>
              </a:rPr>
              <a:t> Heywood, London 1964</a:t>
            </a:r>
            <a:endParaRPr lang="en-GB" sz="1050">
              <a:latin typeface="+mj-lt"/>
            </a:endParaRPr>
          </a:p>
        </p:txBody>
      </p:sp>
      <p:pic>
        <p:nvPicPr>
          <p:cNvPr id="5" name="Picture 2" descr="D:\Documents\Semester 8\ELEC6089 High Voltage Insulation Systems\PD Coursework\Sources\2014_05_05\KreugerSurfaceLine.png"/>
          <p:cNvPicPr>
            <a:picLocks noChangeAspect="1" noChangeArrowheads="1"/>
          </p:cNvPicPr>
          <p:nvPr/>
        </p:nvPicPr>
        <p:blipFill>
          <a:blip r:embed="rId3" cstate="print">
            <a:lum bright="70000" contrast="-70000"/>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328084" y="2420888"/>
            <a:ext cx="3635896" cy="22643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472100" y="4685236"/>
            <a:ext cx="3203850" cy="253916"/>
          </a:xfrm>
          <a:prstGeom prst="rect">
            <a:avLst/>
          </a:prstGeom>
        </p:spPr>
        <p:txBody>
          <a:bodyPr wrap="square">
            <a:spAutoFit/>
          </a:bodyPr>
          <a:lstStyle/>
          <a:p>
            <a:r>
              <a:rPr lang="en-GB" sz="1050" b="1" dirty="0">
                <a:solidFill>
                  <a:schemeClr val="tx1"/>
                </a:solidFill>
                <a:latin typeface="+mj-lt"/>
                <a:cs typeface="Arial" charset="0"/>
              </a:rPr>
              <a:t>Figure </a:t>
            </a:r>
            <a:r>
              <a:rPr lang="en-GB" sz="1050" b="1">
                <a:solidFill>
                  <a:schemeClr val="tx1"/>
                </a:solidFill>
                <a:latin typeface="+mj-lt"/>
                <a:cs typeface="Arial" charset="0"/>
              </a:rPr>
              <a:t>1 </a:t>
            </a:r>
            <a:r>
              <a:rPr lang="en-GB" sz="1050">
                <a:solidFill>
                  <a:schemeClr val="tx1"/>
                </a:solidFill>
                <a:latin typeface="+mj-lt"/>
                <a:cs typeface="Arial" charset="0"/>
              </a:rPr>
              <a:t>Surface</a:t>
            </a:r>
            <a:r>
              <a:rPr lang="en-GB" sz="1050">
                <a:solidFill>
                  <a:schemeClr val="tx1"/>
                </a:solidFill>
                <a:latin typeface="+mj-lt"/>
                <a:cs typeface="Arial" charset="0"/>
              </a:rPr>
              <a:t> </a:t>
            </a:r>
            <a:r>
              <a:rPr lang="en-GB" sz="1050" smtClean="0">
                <a:solidFill>
                  <a:schemeClr val="tx1"/>
                </a:solidFill>
                <a:latin typeface="+mj-lt"/>
                <a:cs typeface="Arial" charset="0"/>
              </a:rPr>
              <a:t>discharge </a:t>
            </a:r>
            <a:r>
              <a:rPr lang="en-GB" sz="1050" dirty="0">
                <a:solidFill>
                  <a:schemeClr val="tx1"/>
                </a:solidFill>
                <a:latin typeface="+mj-lt"/>
                <a:cs typeface="Arial" charset="0"/>
              </a:rPr>
              <a:t>in a solid dielectric</a:t>
            </a:r>
            <a:endParaRPr lang="en-GB" sz="1050" b="1" dirty="0">
              <a:latin typeface="+mj-lt"/>
            </a:endParaRPr>
          </a:p>
        </p:txBody>
      </p:sp>
    </p:spTree>
    <p:extLst>
      <p:ext uri="{BB962C8B-B14F-4D97-AF65-F5344CB8AC3E}">
        <p14:creationId xmlns:p14="http://schemas.microsoft.com/office/powerpoint/2010/main" val="10690074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Classification - Corona</a:t>
            </a:r>
            <a:endParaRPr lang="en-GB"/>
          </a:p>
        </p:txBody>
      </p:sp>
      <p:sp>
        <p:nvSpPr>
          <p:cNvPr id="3" name="Content Placeholder 2"/>
          <p:cNvSpPr>
            <a:spLocks noGrp="1"/>
          </p:cNvSpPr>
          <p:nvPr>
            <p:ph idx="1"/>
          </p:nvPr>
        </p:nvSpPr>
        <p:spPr>
          <a:xfrm>
            <a:off x="358775" y="1143751"/>
            <a:ext cx="6157441" cy="5058612"/>
          </a:xfrm>
        </p:spPr>
        <p:txBody>
          <a:bodyPr/>
          <a:lstStyle/>
          <a:p>
            <a:r>
              <a:rPr lang="en-GB" smtClean="0"/>
              <a:t>Sharp points or edges</a:t>
            </a:r>
          </a:p>
          <a:p>
            <a:r>
              <a:rPr lang="en-GB" smtClean="0"/>
              <a:t>Negative half cycle only</a:t>
            </a:r>
          </a:p>
          <a:p>
            <a:r>
              <a:rPr lang="en-GB" smtClean="0"/>
              <a:t>Townsend mechanism</a:t>
            </a:r>
            <a:endParaRPr lang="en-GB"/>
          </a:p>
        </p:txBody>
      </p:sp>
      <p:pic>
        <p:nvPicPr>
          <p:cNvPr id="5" name="Picture 4" descr="D:\Documents\Semester 8\ELEC6089 High Voltage Insulation Systems\PD Coursework\Sources\2014_05_05\KreugerCoronaLine.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6415869" y="459005"/>
            <a:ext cx="2369660" cy="36497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7"/>
          <p:cNvSpPr/>
          <p:nvPr/>
        </p:nvSpPr>
        <p:spPr>
          <a:xfrm>
            <a:off x="0" y="6453336"/>
            <a:ext cx="9144000" cy="253916"/>
          </a:xfrm>
          <a:prstGeom prst="rect">
            <a:avLst/>
          </a:prstGeom>
        </p:spPr>
        <p:txBody>
          <a:bodyPr wrap="square">
            <a:spAutoFit/>
          </a:bodyPr>
          <a:lstStyle/>
          <a:p>
            <a:pPr algn="r"/>
            <a:r>
              <a:rPr lang="en-GB" sz="1050" dirty="0" smtClean="0">
                <a:solidFill>
                  <a:schemeClr val="tx1"/>
                </a:solidFill>
                <a:latin typeface="+mj-lt"/>
                <a:cs typeface="Arial" charset="0"/>
              </a:rPr>
              <a:t>Figure 1: Frederik </a:t>
            </a:r>
            <a:r>
              <a:rPr lang="en-GB" sz="1050" dirty="0">
                <a:solidFill>
                  <a:schemeClr val="tx1"/>
                </a:solidFill>
                <a:latin typeface="+mj-lt"/>
                <a:cs typeface="Arial" charset="0"/>
              </a:rPr>
              <a:t>H. </a:t>
            </a:r>
            <a:r>
              <a:rPr lang="en-GB" sz="1050" dirty="0" err="1">
                <a:solidFill>
                  <a:schemeClr val="tx1"/>
                </a:solidFill>
                <a:latin typeface="+mj-lt"/>
                <a:cs typeface="Arial" charset="0"/>
              </a:rPr>
              <a:t>Kreuger</a:t>
            </a:r>
            <a:r>
              <a:rPr lang="en-GB" sz="1050" dirty="0">
                <a:solidFill>
                  <a:schemeClr val="tx1"/>
                </a:solidFill>
                <a:latin typeface="+mj-lt"/>
                <a:cs typeface="Arial" charset="0"/>
              </a:rPr>
              <a:t>: </a:t>
            </a:r>
            <a:r>
              <a:rPr lang="en-GB" sz="1050" i="1" dirty="0">
                <a:solidFill>
                  <a:schemeClr val="tx1"/>
                </a:solidFill>
                <a:latin typeface="+mj-lt"/>
                <a:cs typeface="Arial" charset="0"/>
              </a:rPr>
              <a:t>Discharge Detection in High Voltage Equipment.</a:t>
            </a:r>
            <a:r>
              <a:rPr lang="en-GB" sz="1050" dirty="0">
                <a:solidFill>
                  <a:schemeClr val="tx1"/>
                </a:solidFill>
                <a:latin typeface="+mj-lt"/>
                <a:cs typeface="Arial" charset="0"/>
              </a:rPr>
              <a:t> Heywood, London 1964</a:t>
            </a:r>
            <a:endParaRPr lang="en-GB" sz="1050" dirty="0">
              <a:latin typeface="+mj-lt"/>
            </a:endParaRPr>
          </a:p>
        </p:txBody>
      </p:sp>
      <p:sp>
        <p:nvSpPr>
          <p:cNvPr id="8" name="Rectangle 8"/>
          <p:cNvSpPr/>
          <p:nvPr/>
        </p:nvSpPr>
        <p:spPr>
          <a:xfrm>
            <a:off x="508" y="6633356"/>
            <a:ext cx="9144000" cy="253916"/>
          </a:xfrm>
          <a:prstGeom prst="rect">
            <a:avLst/>
          </a:prstGeom>
        </p:spPr>
        <p:txBody>
          <a:bodyPr wrap="square">
            <a:spAutoFit/>
          </a:bodyPr>
          <a:lstStyle/>
          <a:p>
            <a:pPr algn="r"/>
            <a:r>
              <a:rPr lang="en-GB" sz="1050" smtClean="0">
                <a:solidFill>
                  <a:schemeClr val="tx1"/>
                </a:solidFill>
                <a:latin typeface="+mj-lt"/>
                <a:cs typeface="Arial" charset="0"/>
              </a:rPr>
              <a:t>Figure 2: E. </a:t>
            </a:r>
            <a:r>
              <a:rPr lang="en-GB" sz="1050" err="1" smtClean="0">
                <a:solidFill>
                  <a:schemeClr val="tx1"/>
                </a:solidFill>
                <a:latin typeface="+mj-lt"/>
                <a:cs typeface="Arial" charset="0"/>
              </a:rPr>
              <a:t>Kuffel</a:t>
            </a:r>
            <a:r>
              <a:rPr lang="en-GB" sz="1050" smtClean="0">
                <a:solidFill>
                  <a:schemeClr val="tx1"/>
                </a:solidFill>
                <a:latin typeface="+mj-lt"/>
                <a:cs typeface="Arial" charset="0"/>
              </a:rPr>
              <a:t> et al:</a:t>
            </a:r>
            <a:r>
              <a:rPr lang="en-GB" sz="1050">
                <a:solidFill>
                  <a:schemeClr val="tx1"/>
                </a:solidFill>
                <a:latin typeface="+mj-lt"/>
                <a:cs typeface="Arial" charset="0"/>
              </a:rPr>
              <a:t> </a:t>
            </a:r>
            <a:r>
              <a:rPr lang="en-GB" sz="1050" i="1" smtClean="0">
                <a:solidFill>
                  <a:schemeClr val="tx1"/>
                </a:solidFill>
                <a:latin typeface="+mj-lt"/>
                <a:cs typeface="Arial" charset="0"/>
              </a:rPr>
              <a:t>High Voltage Engineering Fundamentals</a:t>
            </a:r>
            <a:r>
              <a:rPr lang="en-GB" sz="1050">
                <a:solidFill>
                  <a:schemeClr val="tx1"/>
                </a:solidFill>
                <a:latin typeface="+mj-lt"/>
                <a:cs typeface="Arial" charset="0"/>
              </a:rPr>
              <a:t> </a:t>
            </a:r>
            <a:r>
              <a:rPr lang="en-GB" sz="1050" err="1" smtClean="0">
                <a:solidFill>
                  <a:schemeClr val="tx1"/>
                </a:solidFill>
                <a:latin typeface="+mj-lt"/>
                <a:cs typeface="Arial" charset="0"/>
              </a:rPr>
              <a:t>Newnes</a:t>
            </a:r>
            <a:r>
              <a:rPr lang="en-GB" sz="1050" smtClean="0">
                <a:solidFill>
                  <a:schemeClr val="tx1"/>
                </a:solidFill>
                <a:latin typeface="+mj-lt"/>
                <a:cs typeface="Arial" charset="0"/>
              </a:rPr>
              <a:t>, Oxford 2000</a:t>
            </a:r>
            <a:endParaRPr lang="en-GB" sz="1050">
              <a:latin typeface="+mj-lt"/>
            </a:endParaRPr>
          </a:p>
        </p:txBody>
      </p:sp>
      <p:pic>
        <p:nvPicPr>
          <p:cNvPr id="10" name="Picture 9"/>
          <p:cNvPicPr>
            <a:picLocks noChangeAspect="1"/>
          </p:cNvPicPr>
          <p:nvPr/>
        </p:nvPicPr>
        <p:blipFill>
          <a:blip r:embed="rId4">
            <a:lum bright="70000" contrast="-70000"/>
            <a:extLst>
              <a:ext uri="{BEBA8EAE-BF5A-486C-A8C5-ECC9F3942E4B}">
                <a14:imgProps xmlns:a14="http://schemas.microsoft.com/office/drawing/2010/main">
                  <a14:imgLayer r:embed="rId5">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93750" y="3837140"/>
            <a:ext cx="6590347" cy="1969179"/>
          </a:xfrm>
          <a:prstGeom prst="rect">
            <a:avLst/>
          </a:prstGeom>
        </p:spPr>
      </p:pic>
      <p:sp>
        <p:nvSpPr>
          <p:cNvPr id="12" name="Rectangle 13"/>
          <p:cNvSpPr/>
          <p:nvPr/>
        </p:nvSpPr>
        <p:spPr>
          <a:xfrm>
            <a:off x="6012666" y="3969060"/>
            <a:ext cx="3203850" cy="253916"/>
          </a:xfrm>
          <a:prstGeom prst="rect">
            <a:avLst/>
          </a:prstGeom>
        </p:spPr>
        <p:txBody>
          <a:bodyPr wrap="square">
            <a:spAutoFit/>
          </a:bodyPr>
          <a:lstStyle/>
          <a:p>
            <a:r>
              <a:rPr lang="en-GB" sz="1050" b="1" dirty="0" smtClean="0">
                <a:solidFill>
                  <a:schemeClr val="tx1"/>
                </a:solidFill>
                <a:latin typeface="+mj-lt"/>
                <a:cs typeface="Arial" charset="0"/>
              </a:rPr>
              <a:t>Figure 1 </a:t>
            </a:r>
            <a:r>
              <a:rPr lang="en-GB" sz="1050" dirty="0" smtClean="0">
                <a:solidFill>
                  <a:schemeClr val="tx1"/>
                </a:solidFill>
                <a:latin typeface="+mj-lt"/>
                <a:cs typeface="Arial" charset="0"/>
              </a:rPr>
              <a:t>Corona Discharge</a:t>
            </a:r>
            <a:endParaRPr lang="en-GB" sz="1050" b="1" dirty="0">
              <a:latin typeface="+mj-lt"/>
            </a:endParaRPr>
          </a:p>
        </p:txBody>
      </p:sp>
      <p:sp>
        <p:nvSpPr>
          <p:cNvPr id="13" name="Rectangle 14"/>
          <p:cNvSpPr/>
          <p:nvPr/>
        </p:nvSpPr>
        <p:spPr>
          <a:xfrm>
            <a:off x="113961" y="5803376"/>
            <a:ext cx="6949924" cy="253916"/>
          </a:xfrm>
          <a:prstGeom prst="rect">
            <a:avLst/>
          </a:prstGeom>
        </p:spPr>
        <p:txBody>
          <a:bodyPr wrap="square">
            <a:spAutoFit/>
          </a:bodyPr>
          <a:lstStyle/>
          <a:p>
            <a:r>
              <a:rPr lang="en-GB" sz="1050" b="1" dirty="0" smtClean="0">
                <a:solidFill>
                  <a:schemeClr val="tx1"/>
                </a:solidFill>
                <a:latin typeface="+mj-lt"/>
                <a:cs typeface="Arial" charset="0"/>
              </a:rPr>
              <a:t>Figure 2 </a:t>
            </a:r>
            <a:r>
              <a:rPr lang="en-GB" sz="1050" dirty="0" smtClean="0">
                <a:solidFill>
                  <a:schemeClr val="tx1"/>
                </a:solidFill>
                <a:latin typeface="+mj-lt"/>
                <a:cs typeface="Arial" charset="0"/>
              </a:rPr>
              <a:t>Electron Multiplication in a Gap – Showing Electron Avalanche</a:t>
            </a:r>
            <a:endParaRPr lang="en-GB" sz="1050" b="1" dirty="0">
              <a:latin typeface="+mj-lt"/>
            </a:endParaRPr>
          </a:p>
        </p:txBody>
      </p:sp>
    </p:spTree>
    <p:extLst>
      <p:ext uri="{BB962C8B-B14F-4D97-AF65-F5344CB8AC3E}">
        <p14:creationId xmlns:p14="http://schemas.microsoft.com/office/powerpoint/2010/main" val="11776368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Detection</a:t>
            </a:r>
            <a:endParaRPr lang="en-GB"/>
          </a:p>
        </p:txBody>
      </p:sp>
      <p:sp>
        <p:nvSpPr>
          <p:cNvPr id="3" name="Content Placeholder 2"/>
          <p:cNvSpPr>
            <a:spLocks noGrp="1"/>
          </p:cNvSpPr>
          <p:nvPr>
            <p:ph idx="1"/>
          </p:nvPr>
        </p:nvSpPr>
        <p:spPr>
          <a:xfrm>
            <a:off x="358775" y="906228"/>
            <a:ext cx="3421137" cy="5296135"/>
          </a:xfrm>
        </p:spPr>
        <p:txBody>
          <a:bodyPr/>
          <a:lstStyle/>
          <a:p>
            <a:r>
              <a:rPr lang="en-GB" smtClean="0"/>
              <a:t>Thermal</a:t>
            </a:r>
          </a:p>
          <a:p>
            <a:r>
              <a:rPr lang="en-GB" smtClean="0"/>
              <a:t>Optical</a:t>
            </a:r>
          </a:p>
          <a:p>
            <a:r>
              <a:rPr lang="en-GB" smtClean="0"/>
              <a:t>Acoustic</a:t>
            </a:r>
          </a:p>
          <a:p>
            <a:r>
              <a:rPr lang="en-GB" smtClean="0"/>
              <a:t>Chemical</a:t>
            </a:r>
          </a:p>
          <a:p>
            <a:r>
              <a:rPr lang="en-GB" smtClean="0"/>
              <a:t>Pressure</a:t>
            </a:r>
          </a:p>
          <a:p>
            <a:r>
              <a:rPr lang="en-GB" smtClean="0"/>
              <a:t>Electrical</a:t>
            </a:r>
          </a:p>
        </p:txBody>
      </p:sp>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9281" t="44666" r="47515" b="24223"/>
          <a:stretch/>
        </p:blipFill>
        <p:spPr bwMode="auto">
          <a:xfrm>
            <a:off x="5943600" y="11782"/>
            <a:ext cx="3200400" cy="2667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67127" t="30668" r="20580" b="29555"/>
          <a:stretch/>
        </p:blipFill>
        <p:spPr bwMode="auto">
          <a:xfrm>
            <a:off x="3958758" y="305573"/>
            <a:ext cx="1333505" cy="268199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l="13260" t="29888" r="26243" b="32001"/>
          <a:stretch/>
        </p:blipFill>
        <p:spPr bwMode="auto">
          <a:xfrm>
            <a:off x="3167844" y="4689140"/>
            <a:ext cx="4474654" cy="175206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2624" t="11778" r="2349" b="15333"/>
          <a:stretch/>
        </p:blipFill>
        <p:spPr bwMode="auto">
          <a:xfrm>
            <a:off x="6768244" y="3176972"/>
            <a:ext cx="2105453" cy="211837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0" y="6641727"/>
            <a:ext cx="9144000" cy="253916"/>
          </a:xfrm>
          <a:prstGeom prst="rect">
            <a:avLst/>
          </a:prstGeom>
        </p:spPr>
        <p:txBody>
          <a:bodyPr wrap="square">
            <a:spAutoFit/>
          </a:bodyPr>
          <a:lstStyle/>
          <a:p>
            <a:pPr algn="r"/>
            <a:r>
              <a:rPr lang="en-GB" sz="1050" smtClean="0">
                <a:solidFill>
                  <a:schemeClr val="tx1"/>
                </a:solidFill>
                <a:latin typeface="+mj-lt"/>
                <a:cs typeface="Arial" charset="0"/>
              </a:rPr>
              <a:t>Frederik </a:t>
            </a:r>
            <a:r>
              <a:rPr lang="en-GB" sz="1050">
                <a:solidFill>
                  <a:schemeClr val="tx1"/>
                </a:solidFill>
                <a:latin typeface="+mj-lt"/>
                <a:cs typeface="Arial" charset="0"/>
              </a:rPr>
              <a:t>H. </a:t>
            </a:r>
            <a:r>
              <a:rPr lang="en-GB" sz="1050" err="1">
                <a:solidFill>
                  <a:schemeClr val="tx1"/>
                </a:solidFill>
                <a:latin typeface="+mj-lt"/>
                <a:cs typeface="Arial" charset="0"/>
              </a:rPr>
              <a:t>Kreuger</a:t>
            </a:r>
            <a:r>
              <a:rPr lang="en-GB" sz="1050">
                <a:solidFill>
                  <a:schemeClr val="tx1"/>
                </a:solidFill>
                <a:latin typeface="+mj-lt"/>
                <a:cs typeface="Arial" charset="0"/>
              </a:rPr>
              <a:t>: </a:t>
            </a:r>
            <a:r>
              <a:rPr lang="en-GB" sz="1050" i="1">
                <a:solidFill>
                  <a:schemeClr val="tx1"/>
                </a:solidFill>
                <a:latin typeface="+mj-lt"/>
                <a:cs typeface="Arial" charset="0"/>
              </a:rPr>
              <a:t>Discharge Detection in High Voltage Equipment.</a:t>
            </a:r>
            <a:r>
              <a:rPr lang="en-GB" sz="1050">
                <a:solidFill>
                  <a:schemeClr val="tx1"/>
                </a:solidFill>
                <a:latin typeface="+mj-lt"/>
                <a:cs typeface="Arial" charset="0"/>
              </a:rPr>
              <a:t> Heywood, London 1964</a:t>
            </a:r>
            <a:endParaRPr lang="en-GB" sz="1050">
              <a:latin typeface="+mj-lt"/>
            </a:endParaRPr>
          </a:p>
        </p:txBody>
      </p:sp>
    </p:spTree>
    <p:extLst>
      <p:ext uri="{BB962C8B-B14F-4D97-AF65-F5344CB8AC3E}">
        <p14:creationId xmlns:p14="http://schemas.microsoft.com/office/powerpoint/2010/main" val="280294084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EXPANDSHOWBAR" val="True"/>
  <p:tag name="ANSWERNOWTEXT" val="Answer Now"/>
  <p:tag name="RESPTABLESTYLE" val="-1"/>
  <p:tag name="ALLOWDUPLICATES" val="False"/>
  <p:tag name="AUTOADVANCE" val="False"/>
  <p:tag name="STDCHART" val="1"/>
  <p:tag name="BUBBLENAMEVISIBLE" val="True"/>
  <p:tag name="DEFAULTNUMTEAMS" val="5"/>
  <p:tag name="CUSTOMCELLBACKCOLOR2" val="-13395457"/>
  <p:tag name="DISPLAYNAME" val="True"/>
  <p:tag name="GRIDROTATIONINTERVAL" val="2"/>
  <p:tag name="POLLINGCYCLE" val="2"/>
  <p:tag name="INCLUDENONRESPONDERS" val="False"/>
  <p:tag name="ALLOWUSERFEEDBACK" val="True"/>
  <p:tag name="REALTIMEBACKUPPATH" val="(None)"/>
  <p:tag name="FIBDISPLAYKEYWORDS" val="True"/>
  <p:tag name="USESECONDARYMONITOR" val="True"/>
  <p:tag name="RESPCOUNTERSTYLE" val="-1"/>
  <p:tag name="NUMRESPONSES" val="1"/>
  <p:tag name="REVIEWONLY" val="False"/>
  <p:tag name="TEAMSINLEADERBOARD" val="5"/>
  <p:tag name="BUBBLEGROUPING" val="3"/>
  <p:tag name="CUSTOMCELLBACKCOLOR3" val="-268652"/>
  <p:tag name="DISPLAYDEVICEID" val="True"/>
  <p:tag name="GRIDPOSITION" val="1"/>
  <p:tag name="MULTIRESPDIVISOR" val="1"/>
  <p:tag name="INCORRECTPOINTVALUE" val="0"/>
  <p:tag name="CHARTSCALE" val="True"/>
  <p:tag name="TPVERSION" val="2008"/>
  <p:tag name="ANSWERNOWSTYLE" val="-1"/>
  <p:tag name="INPUTSOURCE" val="1"/>
  <p:tag name="ROTATIONINTERVAL" val="2"/>
  <p:tag name="BUBBLESIZEVISIBLE" val="True"/>
  <p:tag name="CUSTOMCELLBACKCOLOR1" val="-657956"/>
  <p:tag name="GRIDOPACITY" val="90"/>
  <p:tag name="CHARTLABELS" val="0"/>
  <p:tag name="CORRECTPOINTVALUE" val="1"/>
  <p:tag name="FIBDISPLAYRESULTS" val="True"/>
  <p:tag name="SHOWBARVISIBLE" val="True"/>
  <p:tag name="COUNTDOWNSECONDS" val="10"/>
  <p:tag name="AUTOUPDATEALIASES" val="True"/>
  <p:tag name="CUSTOMGRIDBACKCOLOR" val="-2830136"/>
  <p:tag name="DISPLAYDEVICENUMBER" val="True"/>
  <p:tag name="RESETCHARTS" val="True"/>
  <p:tag name="ZEROBASED" val="False"/>
  <p:tag name="POWERPOINTVERSION" val="11.0"/>
  <p:tag name="BACKUPSESSIONS" val="True"/>
  <p:tag name="MAXRESPONDERS" val="5"/>
  <p:tag name="USESCHEMECOLORS" val="True"/>
  <p:tag name="PARTLISTDEFAULT" val="0"/>
  <p:tag name="FIBNUMRESULTS" val="5"/>
  <p:tag name="RESPCOUNTERFORMAT" val="0"/>
  <p:tag name="BUBBLEVALUEFORMAT" val="0.0"/>
  <p:tag name="GRIDSIZE" val="{Width=800, Height=600}"/>
  <p:tag name="AUTOADJUSTPARTRANGE" val="True"/>
  <p:tag name="BACKUPMAINTENANCE" val="7"/>
  <p:tag name="CUSTOMCELLBACKCOLOR4" val="-8355712"/>
  <p:tag name="REALTIMEBACKUP" val="False"/>
  <p:tag name="CHARTVALUEFORMAT" val="0%"/>
  <p:tag name="COUNTDOWNSTYLE" val="-1"/>
  <p:tag name="INCLUDEPPT" val="True"/>
  <p:tag name="CUSTOMCELLFORECOLOR" val="-16777216"/>
  <p:tag name="PARTICIPANTSINLEADERBOARD" val="5"/>
  <p:tag name="AUTOSIZEGRID" val="True"/>
  <p:tag name="BULLETTYPE" val="3"/>
  <p:tag name="FIBINCLUDEOTHER" val="True"/>
  <p:tag name="DELIMITERS" val="3.1"/>
  <p:tag name="INCLUDESESSION" val="True"/>
  <p:tag name="ADVANCEDSETTINGSVIEW" val="True"/>
  <p:tag name="CHARTCOLORS" val="1"/>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UoSnew3">
  <a:themeElements>
    <a:clrScheme name="UoSnew3 1">
      <a:dk1>
        <a:srgbClr val="A4AEB5"/>
      </a:dk1>
      <a:lt1>
        <a:srgbClr val="FFFFFF"/>
      </a:lt1>
      <a:dk2>
        <a:srgbClr val="005C84"/>
      </a:dk2>
      <a:lt2>
        <a:srgbClr val="CCE5E9"/>
      </a:lt2>
      <a:accent1>
        <a:srgbClr val="F0AB00"/>
      </a:accent1>
      <a:accent2>
        <a:srgbClr val="0098C3"/>
      </a:accent2>
      <a:accent3>
        <a:srgbClr val="AAB5C2"/>
      </a:accent3>
      <a:accent4>
        <a:srgbClr val="DADADA"/>
      </a:accent4>
      <a:accent5>
        <a:srgbClr val="F6D2AA"/>
      </a:accent5>
      <a:accent6>
        <a:srgbClr val="0089B0"/>
      </a:accent6>
      <a:hlink>
        <a:srgbClr val="CCE5E9"/>
      </a:hlink>
      <a:folHlink>
        <a:srgbClr val="E1D9DF"/>
      </a:folHlink>
    </a:clrScheme>
    <a:fontScheme name="UoSnew3">
      <a:majorFont>
        <a:latin typeface="Lucida Sans"/>
        <a:ea typeface="ＭＳ Ｐゴシック"/>
        <a:cs typeface=""/>
      </a:majorFont>
      <a:minorFont>
        <a:latin typeface="Lucida San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rgbClr val="000000"/>
            </a:solidFill>
            <a:effectLst/>
            <a:latin typeface="Lucida Sans" pitchFamily="34" charset="0"/>
            <a:ea typeface="ＭＳ Ｐゴシック" pitchFamily="16" charset="-128"/>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rgbClr val="000000"/>
            </a:solidFill>
            <a:effectLst/>
            <a:latin typeface="Lucida Sans" pitchFamily="34" charset="0"/>
            <a:ea typeface="ＭＳ Ｐゴシック" pitchFamily="16" charset="-128"/>
            <a:cs typeface="Arial" charset="0"/>
          </a:defRPr>
        </a:defPPr>
      </a:lstStyle>
    </a:lnDef>
  </a:objectDefaults>
  <a:extraClrSchemeLst>
    <a:extraClrScheme>
      <a:clrScheme name="UoSnew3 1">
        <a:dk1>
          <a:srgbClr val="A4AEB5"/>
        </a:dk1>
        <a:lt1>
          <a:srgbClr val="FFFFFF"/>
        </a:lt1>
        <a:dk2>
          <a:srgbClr val="005C84"/>
        </a:dk2>
        <a:lt2>
          <a:srgbClr val="CCE5E9"/>
        </a:lt2>
        <a:accent1>
          <a:srgbClr val="F0AB00"/>
        </a:accent1>
        <a:accent2>
          <a:srgbClr val="0098C3"/>
        </a:accent2>
        <a:accent3>
          <a:srgbClr val="AAB5C2"/>
        </a:accent3>
        <a:accent4>
          <a:srgbClr val="DADADA"/>
        </a:accent4>
        <a:accent5>
          <a:srgbClr val="F6D2AA"/>
        </a:accent5>
        <a:accent6>
          <a:srgbClr val="0089B0"/>
        </a:accent6>
        <a:hlink>
          <a:srgbClr val="CCE5E9"/>
        </a:hlink>
        <a:folHlink>
          <a:srgbClr val="E1D9D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4913</TotalTime>
  <Words>3407</Words>
  <Application>Microsoft Office PowerPoint</Application>
  <PresentationFormat>On-screen Show (4:3)</PresentationFormat>
  <Paragraphs>362</Paragraphs>
  <Slides>42</Slides>
  <Notes>42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ＭＳ Ｐゴシック</vt:lpstr>
      <vt:lpstr>Arial</vt:lpstr>
      <vt:lpstr>Cambria Math</vt:lpstr>
      <vt:lpstr>Lucida Sans</vt:lpstr>
      <vt:lpstr>Symbol</vt:lpstr>
      <vt:lpstr>Wingdings</vt:lpstr>
      <vt:lpstr>UoSnew3</vt:lpstr>
      <vt:lpstr>Partial Discharge Characterisation </vt:lpstr>
      <vt:lpstr>Presentation Agenda</vt:lpstr>
      <vt:lpstr>Partial Discharge Definition</vt:lpstr>
      <vt:lpstr>Motivation</vt:lpstr>
      <vt:lpstr>Classification</vt:lpstr>
      <vt:lpstr>Classification - Void</vt:lpstr>
      <vt:lpstr>Classification - Surface</vt:lpstr>
      <vt:lpstr>Classification - Corona</vt:lpstr>
      <vt:lpstr>Detection</vt:lpstr>
      <vt:lpstr>Online Readings</vt:lpstr>
      <vt:lpstr>Characterisation Techniques</vt:lpstr>
      <vt:lpstr>Phase Resolved PD Analysis</vt:lpstr>
      <vt:lpstr>Pulse Sequence Analysis</vt:lpstr>
      <vt:lpstr>Partial Discharge Characterisation Tool</vt:lpstr>
      <vt:lpstr>Functional Description</vt:lpstr>
      <vt:lpstr>Preprocessing – Noise Removal</vt:lpstr>
      <vt:lpstr>Noise Removal – Wavelet Selection</vt:lpstr>
      <vt:lpstr>Noise Removal – Signal Extension</vt:lpstr>
      <vt:lpstr>Noise Removal - Decomposition</vt:lpstr>
      <vt:lpstr>Noise Removal - Thresholding</vt:lpstr>
      <vt:lpstr>Noise Removal - Reconstruction</vt:lpstr>
      <vt:lpstr>Preprocessing - Peak Detection</vt:lpstr>
      <vt:lpstr>Pulse Sequence Analysis</vt:lpstr>
      <vt:lpstr>Automated Characterization </vt:lpstr>
      <vt:lpstr>Competitive Neural Network</vt:lpstr>
      <vt:lpstr>Initial Network Layout</vt:lpstr>
      <vt:lpstr>Extracted Features – Training 1</vt:lpstr>
      <vt:lpstr>Extracted Features – Training 7</vt:lpstr>
      <vt:lpstr>Neural Network Summary</vt:lpstr>
      <vt:lpstr>Calculate Euclidian Distance</vt:lpstr>
      <vt:lpstr>Program testing</vt:lpstr>
      <vt:lpstr>Void Detection</vt:lpstr>
      <vt:lpstr>Void Detection</vt:lpstr>
      <vt:lpstr>Surface Detection</vt:lpstr>
      <vt:lpstr>Surface Detection</vt:lpstr>
      <vt:lpstr>Corona Detection</vt:lpstr>
      <vt:lpstr>Corona Detection</vt:lpstr>
      <vt:lpstr>Classification</vt:lpstr>
      <vt:lpstr>Blind Test</vt:lpstr>
      <vt:lpstr>Conclusions</vt:lpstr>
      <vt:lpstr>Thank you for listening</vt:lpstr>
      <vt:lpstr>Video Demonstration</vt:lpstr>
    </vt:vector>
  </TitlesOfParts>
  <Company>Science Learning Centre South East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ajdw</dc:creator>
  <cp:lastModifiedBy>David Mahmoodi</cp:lastModifiedBy>
  <cp:revision>220</cp:revision>
  <dcterms:created xsi:type="dcterms:W3CDTF">2008-04-22T13:46:56Z</dcterms:created>
  <dcterms:modified xsi:type="dcterms:W3CDTF">2014-05-26T14:39:00Z</dcterms:modified>
</cp:coreProperties>
</file>